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76" r:id="rId2"/>
    <p:sldId id="305" r:id="rId3"/>
    <p:sldId id="339" r:id="rId4"/>
    <p:sldId id="442" r:id="rId5"/>
    <p:sldId id="335" r:id="rId6"/>
    <p:sldId id="443" r:id="rId7"/>
    <p:sldId id="444" r:id="rId8"/>
    <p:sldId id="363" r:id="rId9"/>
    <p:sldId id="445" r:id="rId10"/>
    <p:sldId id="312" r:id="rId11"/>
    <p:sldId id="334" r:id="rId12"/>
    <p:sldId id="446" r:id="rId13"/>
    <p:sldId id="447" r:id="rId14"/>
    <p:sldId id="448" r:id="rId15"/>
    <p:sldId id="449" r:id="rId16"/>
    <p:sldId id="450" r:id="rId17"/>
    <p:sldId id="490" r:id="rId18"/>
    <p:sldId id="451" r:id="rId19"/>
    <p:sldId id="412" r:id="rId20"/>
    <p:sldId id="487" r:id="rId21"/>
    <p:sldId id="491" r:id="rId22"/>
    <p:sldId id="453" r:id="rId23"/>
    <p:sldId id="454" r:id="rId24"/>
    <p:sldId id="455" r:id="rId25"/>
    <p:sldId id="489" r:id="rId26"/>
    <p:sldId id="457" r:id="rId27"/>
    <p:sldId id="477" r:id="rId28"/>
    <p:sldId id="458" r:id="rId29"/>
    <p:sldId id="461" r:id="rId30"/>
    <p:sldId id="459" r:id="rId31"/>
    <p:sldId id="460" r:id="rId32"/>
    <p:sldId id="463" r:id="rId33"/>
    <p:sldId id="462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6" r:id="rId46"/>
    <p:sldId id="478" r:id="rId47"/>
    <p:sldId id="480" r:id="rId48"/>
    <p:sldId id="483" r:id="rId49"/>
    <p:sldId id="481" r:id="rId50"/>
    <p:sldId id="485" r:id="rId51"/>
    <p:sldId id="482" r:id="rId52"/>
    <p:sldId id="486" r:id="rId53"/>
    <p:sldId id="48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55"/>
    <a:srgbClr val="00A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Персональная</a:t>
            </a:r>
            <a:r>
              <a:rPr lang="en-US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4-48E1-A501-A23A7638A129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A4-48E1-A501-A23A7638A129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02-412E-A631-95699A5725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02-412E-A631-95699A57254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02-412E-A631-95699A57254C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02-412E-A631-95699A57254C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02-412E-A631-95699A57254C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902-412E-A631-95699A57254C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902-412E-A631-95699A57254C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902-412E-A631-95699A57254C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902-412E-A631-95699A57254C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902-412E-A631-95699A57254C}"/>
              </c:ext>
            </c:extLst>
          </c:dPt>
          <c:dLbls>
            <c:dLbl>
              <c:idx val="0"/>
              <c:layout>
                <c:manualLayout>
                  <c:x val="0.10122059884712707"/>
                  <c:y val="-1.62522809476591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A4-48E1-A501-A23A7638A129}"/>
                </c:ext>
              </c:extLst>
            </c:dLbl>
            <c:dLbl>
              <c:idx val="2"/>
              <c:layout>
                <c:manualLayout>
                  <c:x val="9.1891474844155566E-2"/>
                  <c:y val="-0.2266848636204850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02-412E-A631-95699A5725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7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4-48E1-A501-A23A7638A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Общая </a:t>
            </a:r>
          </a:p>
          <a:p>
            <a:pPr algn="l">
              <a:defRPr>
                <a:solidFill>
                  <a:schemeClr val="tx1"/>
                </a:solidFill>
              </a:defRPr>
            </a:pP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(оценка по 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GitHub, SO,</a:t>
            </a:r>
            <a:r>
              <a:rPr lang="en-US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  <a:r>
              <a:rPr lang="ru-RU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конференциям</a:t>
            </a: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)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A7-4462-B364-29DAE9A7BF4F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A7-4462-B364-29DAE9A7BF4F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A7-4462-B364-29DAE9A7BF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A7-4462-B364-29DAE9A7BF4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A7-4462-B364-29DAE9A7BF4F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A7-4462-B364-29DAE9A7BF4F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A7-4462-B364-29DAE9A7BF4F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A7-4462-B364-29DAE9A7BF4F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A7-4462-B364-29DAE9A7BF4F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A7-4462-B364-29DAE9A7BF4F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A7-4462-B364-29DAE9A7BF4F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A7-4462-B364-29DAE9A7BF4F}"/>
              </c:ext>
            </c:extLst>
          </c:dPt>
          <c:dLbls>
            <c:dLbl>
              <c:idx val="0"/>
              <c:layout>
                <c:manualLayout>
                  <c:x val="-6.2046912774168753E-2"/>
                  <c:y val="0.121411232909611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A7-4462-B364-29DAE9A7BF4F}"/>
                </c:ext>
              </c:extLst>
            </c:dLbl>
            <c:dLbl>
              <c:idx val="1"/>
              <c:layout>
                <c:manualLayout>
                  <c:x val="-0.14463513178072665"/>
                  <c:y val="4.34559037963391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A7-4462-B364-29DAE9A7BF4F}"/>
                </c:ext>
              </c:extLst>
            </c:dLbl>
            <c:dLbl>
              <c:idx val="2"/>
              <c:layout>
                <c:manualLayout>
                  <c:x val="0.18505652870131534"/>
                  <c:y val="-7.166469387405005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A7-4462-B364-29DAE9A7B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Слышали и 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A7-4462-B364-29DAE9A7B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51256210387682"/>
          <c:y val="0.21741182474739676"/>
          <c:w val="0.22301044515056626"/>
          <c:h val="0.32547347022798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1D1D1B"/>
              </a:solidFill>
              <a:latin typeface="Kaspersky Sans Display Light" panose="020B00030200000200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E7B09-89E1-47A0-8DD8-45F5AD9B5C3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81B11-FBFF-457E-B742-A7D74DD4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8E84-BC9D-EBD4-E210-B6E5D4FC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3E01E-CE57-2113-A011-D3E05A5FB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D6914-70EE-2F92-89B0-2E3BF857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2D13-AD85-1BAF-0BBC-DD40D8B35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077CE-F371-4E85-BEC5-CCB5C36920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66AE-D7E2-625A-EBD8-05ADF2E9E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9A02E-B130-79A1-EB20-52568DE60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F907-32B3-8A84-A876-1F85818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F810-6BEC-638B-3C02-139BE2B9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0127-9768-BEC4-7DAF-A08995BF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C11A1-C542-B004-FB2C-5CF5F1585637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9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F7AF-444C-EE3D-191D-B6C387F2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08595-66FE-0FC0-28A1-668045AA8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8E2-84D3-6506-4960-CA627F13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8716-6313-0591-BD03-D1BBE88E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5506-37B9-7441-E81F-AE9F2A3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7D01B-F322-6B65-B4FC-7423CAD7DF9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0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DC668-3183-034F-ACF8-EC18F2CA1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C00DA-8034-888A-7133-AEC8B94CC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1CA0-EDCF-18DF-3498-5B970A4E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991A-037C-2EB8-C7F6-119431F1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45-0A00-01FC-C90E-63B3681F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86645-BCE2-088A-06F5-AC6259C8132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72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1049828"/>
            <a:ext cx="783866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1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8" y="5920877"/>
            <a:ext cx="2488628" cy="937124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1345" y="308654"/>
            <a:ext cx="3024404" cy="46442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867" b="0" i="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842256-54E1-92B4-8AF7-36E437D6AB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2875" y="4389107"/>
            <a:ext cx="3599723" cy="18448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01931-5C22-0CAD-C1A3-930F0C430D4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3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2198" y="4101075"/>
            <a:ext cx="3023279" cy="22082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>
                <a:latin typeface="+mn-lt"/>
              </a:defRPr>
            </a:lvl1pPr>
            <a:lvl2pPr marL="0" indent="0">
              <a:buNone/>
              <a:defRPr sz="2000">
                <a:latin typeface="Kaspersky Sans Display" panose="020B0003020000020004" pitchFamily="34" charset="0"/>
              </a:defRPr>
            </a:lvl2pPr>
          </a:lstStyle>
          <a:p>
            <a:pPr lvl="0"/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5904655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51468" y="4101076"/>
            <a:ext cx="5904640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8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8015667" y="1508786"/>
            <a:ext cx="1919816" cy="19202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21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1151451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867" dirty="0"/>
              <a:t>Browse through our PPT Toolkit to look for the one you need.</a:t>
            </a:r>
            <a:endParaRPr lang="ru-RU" sz="186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91727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867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003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867" dirty="0"/>
              <a:t>We’ll keep you posted about updates to our custom icon set.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74313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17135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9957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D42372F-3464-FC44-04BF-C2BE726C14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3"/>
            <a:ext cx="11712521" cy="4293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273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216023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1151469" y="3294896"/>
            <a:ext cx="3984425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400" b="0"/>
            </a:lvl2pPr>
            <a:lvl3pPr marL="0" indent="0">
              <a:spcBef>
                <a:spcPts val="0"/>
              </a:spcBef>
              <a:buNone/>
              <a:defRPr sz="2400" b="1"/>
            </a:lvl3pPr>
            <a:lvl4pPr marL="0" indent="0">
              <a:spcBef>
                <a:spcPts val="0"/>
              </a:spcBef>
              <a:buNone/>
              <a:defRPr sz="2400" b="0"/>
            </a:lvl4pPr>
            <a:lvl5pPr marL="0" indent="0">
              <a:spcBef>
                <a:spcPts val="0"/>
              </a:spcBef>
              <a:buNone/>
              <a:defRPr sz="24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8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2067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52067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1451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1453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362836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1152232" y="5685251"/>
            <a:ext cx="10704409" cy="7205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7824868" cy="38404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This is a quote slide.</a:t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1" y="1505817"/>
            <a:ext cx="576063" cy="454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0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452669"/>
            <a:ext cx="883298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0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344" y="5061182"/>
            <a:ext cx="4944549" cy="13441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99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335360" y="788707"/>
            <a:ext cx="11521280" cy="40324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399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334434" y="5973234"/>
            <a:ext cx="11523133" cy="3365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  <a:lvl2pPr marL="0" indent="0" algn="ctr">
              <a:spcBef>
                <a:spcPts val="0"/>
              </a:spcBef>
              <a:buNone/>
              <a:defRPr sz="2000"/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3pPr>
            <a:lvl4pPr marL="0" indent="0" algn="ctr">
              <a:spcBef>
                <a:spcPts val="0"/>
              </a:spcBef>
              <a:buNone/>
              <a:defRPr sz="2000" b="1"/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8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A7A3-7062-3ED2-3ABE-463B6701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660-4570-B578-6752-5199D723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853D-F9DB-A093-A3D5-328DE7BA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0F35-41DD-9796-9F81-9B3329DE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6D9A-B215-49FD-E15C-D1347F39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E57A4-784D-7D7E-B2B1-2D1679F911BF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47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s+2 text bloc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Kaspersky Sans Display" panose="020B0003020000020004" pitchFamily="34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38404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en-US" dirty="0"/>
              <a:t>Use to show two sides of</a:t>
            </a:r>
            <a:br>
              <a:rPr lang="ru-RU" dirty="0"/>
            </a:br>
            <a:r>
              <a:rPr lang="en-US" dirty="0"/>
              <a:t>a point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6912093" y="1268762"/>
            <a:ext cx="3984441" cy="384042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4667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4667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4667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Make audience follow your line of thought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223F4-6F17-4E91-AECC-76314429F3EA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2522B71-15B3-8321-7DC8-C6F8C13DF0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4"/>
            <a:ext cx="5422695" cy="4405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One side</a:t>
            </a:r>
            <a:endParaRPr lang="ru-RU" dirty="0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16009B33-61A5-8032-868E-6FBAA7A58C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9338" y="308654"/>
            <a:ext cx="5422695" cy="4405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n>
                  <a:noFill/>
                </a:ln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The other side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45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6ADC-CD7E-C1B7-97CC-FA082D6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F9AD7-A4C5-4F1A-69CC-7CD958BC9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77F1A-1067-D86E-8BC2-AC520AC2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20BF-D0E8-7125-056A-EB8DCA35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8ADEB-A6A6-ADFD-CC86-BEB7372A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AB70-197E-51D3-4AF6-A55D07EF187A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F85-5F99-31AC-F9F8-407E160A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4634-6AC6-20FD-D806-047BF48AD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91C73-058F-DCDF-3F4F-4B4C0008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50FA8-159B-B2F7-90F7-B3F7FC57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8C98B-5BFA-E529-4051-E4CC6772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5A77B-58EF-11E5-C538-C74A4C13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AFED6-A9CB-1080-DCBF-8A5BB9A9B53B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9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06EF-4CF1-1A33-8927-E5EA86B0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78AC-3602-FFF5-BD11-89F64CC2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81F27-E3F4-FF3B-6468-C0834205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1DDEC-E040-3F8F-0B54-9E448C170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CF0EE-10C6-E3F4-E698-90204E0DA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E52A0-3046-B548-58AD-9A215DB9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9379-02A0-1626-7648-B8FD27A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C99D6-E065-CD31-57AC-FAC8168B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D47E2-446E-E110-293C-97BA7A3E5962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8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E2B-F115-3A18-79C5-1C726B66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8325B-8765-5961-2B67-8BE48AF2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C7924-0926-5654-909A-0CFD451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A623-33C1-F945-0AEC-750129C8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08C5A-2D7D-4F2F-E1A8-D462C6F4D96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44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01EC9-3FCA-99B9-737B-7CDA08B3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31B58-600F-0029-C403-7C244C89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9DFF4-421E-5AC0-254F-1D0A7F3E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0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4B00-F73F-71F7-32C1-C348B0E6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06BD-61ED-557E-EE74-86F1925A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482D-6147-04D3-A8CC-A31AA1444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DB80-BE18-E7C9-F106-009D53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5D06F-2573-DAA6-2F8B-F5134580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4CC5-1900-A7AA-8177-7C30CB38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A41BF-FE45-2F8D-37F2-47B28AF2D887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1A4E-C82E-0A01-5CC2-D0FEE803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F02FE-4B71-9BB2-9DC3-9FF033167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E450-0059-5551-E224-6B146F942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6EB0-E962-A4F8-8EFF-093C089A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DBFD4-C065-38F4-1308-E64FC50E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575D8-3A28-386A-C78C-F1DAA2BB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5739D-5765-6BD5-644A-DAF06FB71789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7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53528-1516-7D46-F4C1-B0C44378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7FA-4458-6347-D117-C67924A97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B7D9-9138-2D64-1CB4-9C6C94BCF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E0B17-E7E9-43B2-A463-EA7CE6FF79FF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E3B1-8222-7868-D309-7CA97A83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83CF-CCCC-2A37-9A96-15A211924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3B34C-9B72-D516-6B9B-1C2D496C5C0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fyTests/Verify" TargetMode="External"/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rifyTests/Verify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B2C_Medium_PPT_6">
            <a:hlinkClick r:id="" action="ppaction://media"/>
            <a:extLst>
              <a:ext uri="{FF2B5EF4-FFF2-40B4-BE49-F238E27FC236}">
                <a16:creationId xmlns:a16="http://schemas.microsoft.com/office/drawing/2014/main" id="{504CE9B0-DA57-3A32-A2DF-37655A27E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" y="4233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err="1"/>
              <a:t>Аппрувал</a:t>
            </a:r>
            <a:r>
              <a:rPr lang="ru-RU" b="0" dirty="0"/>
              <a:t>-тестирование в </a:t>
            </a:r>
            <a:r>
              <a:rPr lang="en-US" b="0" dirty="0"/>
              <a:t>.NET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AB7EB9-42F7-DB41-9662-10DB353F1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Event name</a:t>
            </a:r>
            <a:endParaRPr lang="en-RU" b="0" dirty="0"/>
          </a:p>
          <a:p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EC6F0-6CF1-644E-A0E9-BCACFC635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Константин Финагин</a:t>
            </a:r>
            <a:endParaRPr lang="en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1. Рост сложности секции </a:t>
            </a:r>
            <a:r>
              <a:rPr lang="en-US" dirty="0"/>
              <a:t>Assert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08A842-74F4-49F9-BE63-E23C1182C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ней мы знакомимся с необходимостью использования </a:t>
            </a:r>
            <a:r>
              <a:rPr lang="en-US" dirty="0"/>
              <a:t>Approvals</a:t>
            </a:r>
            <a:endParaRPr lang="x-non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Сценарий 1.</a:t>
            </a:r>
          </a:p>
          <a:p>
            <a:r>
              <a:rPr lang="ru-RU" dirty="0"/>
              <a:t>Много ассертов.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1" y="35251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Секция </a:t>
            </a:r>
            <a:r>
              <a:rPr lang="en-US" sz="2000" b="1" dirty="0">
                <a:latin typeface="+mn-lt"/>
              </a:rPr>
              <a:t>Assert </a:t>
            </a:r>
            <a:r>
              <a:rPr lang="ru-RU" sz="2000" b="1" dirty="0">
                <a:latin typeface="+mn-lt"/>
              </a:rPr>
              <a:t>растет 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С ростом количества полей объекта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1" y="160479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Метод возвращает сложный объект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Много полей, иерархия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6DF60-4C6E-0654-46D3-89FE8D48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236D7C-DCD6-2065-CF2D-4C7345EB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Рост количества ассертов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F6E0F-4AEF-565F-7ADE-E0E413291C54}"/>
              </a:ext>
            </a:extLst>
          </p:cNvPr>
          <p:cNvSpPr txBox="1"/>
          <p:nvPr/>
        </p:nvSpPr>
        <p:spPr>
          <a:xfrm>
            <a:off x="1174750" y="976399"/>
            <a:ext cx="98425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dataReceivedByMock1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Data1();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_service1Mock.When(...).Do(_ =&gt; dataReceivedByMock1 = ...);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_service2Mock.When(...).Return();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testedService.DoSomething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"ExpectedValue51"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outputData.Field5.Child1);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"ExpectedValue52"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outputData.Field6.Child2);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"DataReceivedByMock1"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dataReceivedByMock1.Field1);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"DataReceivedByMock2"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dataReceivedByMock1.Field2);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1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Реальный пример – иерархии позиций и финансовых транзакций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CurrencyCode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Funded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Unfunded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Committed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CashOnCash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FundedPIK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ExtendedPositionGetResponse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DimensionName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ExtendedPositionGetResponse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ChildPositionsResponses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Dictionary&lt;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UnitrancheClassPositions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positionService.GetPositionsAsync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(request);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один вызов! нужен тест</a:t>
            </a:r>
            <a:endParaRPr lang="ru-RU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0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Рост сложности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Проверка логирования и других сайд-эффектов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Mocks, </a:t>
            </a:r>
            <a:r>
              <a:rPr lang="en-US" dirty="0" err="1">
                <a:latin typeface="Kaspersky Sans Display" panose="020B0003020000020004" pitchFamily="34" charset="0"/>
              </a:rPr>
              <a:t>ILogger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В итоге тест может не отражать реальное поведение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Несмотря на 100% покрытие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Изменение логики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Добавление полей и пропуск ассертов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Много ассертов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Рост количества строк кода, из-за чего трудно воспринять тест целиком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5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572988"/>
          </a:xfrm>
        </p:spPr>
        <p:txBody>
          <a:bodyPr>
            <a:normAutofit lnSpcReduction="10000"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проверить все данные без «ада» ассертов?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8" y="27541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Поймаем только первое расхождение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Остальные ошибки придется ловить следующими запусками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Сериализовать в строку?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Да, но…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Должны иметь ожидаемый результат, эталон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заранее создать его вручную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9889094" cy="1968217"/>
          </a:xfrm>
        </p:spPr>
        <p:txBody>
          <a:bodyPr>
            <a:normAutofit/>
          </a:bodyPr>
          <a:lstStyle/>
          <a:p>
            <a:r>
              <a:rPr lang="en-US" dirty="0"/>
              <a:t>Approval </a:t>
            </a:r>
            <a:r>
              <a:rPr lang="ru-RU" dirty="0"/>
              <a:t>тесты</a:t>
            </a:r>
          </a:p>
          <a:p>
            <a:r>
              <a:rPr lang="en-US" sz="2200" dirty="0">
                <a:hlinkClick r:id="rId2"/>
              </a:rPr>
              <a:t>https://github.com/approvals/ApprovalTests.Net</a:t>
            </a:r>
            <a:r>
              <a:rPr lang="en-US" sz="2200" dirty="0"/>
              <a:t> - </a:t>
            </a:r>
            <a:r>
              <a:rPr lang="ru-RU" sz="2200" dirty="0"/>
              <a:t>зрелая базовая библиотека </a:t>
            </a:r>
            <a:endParaRPr lang="en-US" sz="2200" dirty="0"/>
          </a:p>
          <a:p>
            <a:r>
              <a:rPr lang="en-US" sz="2200" dirty="0">
                <a:hlinkClick r:id="rId3"/>
              </a:rPr>
              <a:t>https://github.com/VerifyTests/Verify</a:t>
            </a:r>
            <a:r>
              <a:rPr lang="ru-RU" sz="2200" dirty="0"/>
              <a:t> - более современная альтернатива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Два прогона теста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1: </a:t>
            </a:r>
            <a:r>
              <a:rPr lang="ru-RU" dirty="0">
                <a:latin typeface="Kaspersky Sans Display" panose="020B0003020000020004" pitchFamily="34" charset="0"/>
              </a:rPr>
              <a:t> файл </a:t>
            </a:r>
            <a:r>
              <a:rPr lang="en-US" dirty="0">
                <a:latin typeface="Kaspersky Sans Display" panose="020B0003020000020004" pitchFamily="34" charset="0"/>
              </a:rPr>
              <a:t>.received </a:t>
            </a:r>
            <a:r>
              <a:rPr lang="en-US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(</a:t>
            </a:r>
            <a:r>
              <a:rPr lang="ru-RU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красный)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2</a:t>
            </a:r>
            <a:r>
              <a:rPr lang="en-US" dirty="0">
                <a:latin typeface="Kaspersky Sans Display" panose="020B0003020000020004" pitchFamily="34" charset="0"/>
              </a:rPr>
              <a:t>: </a:t>
            </a:r>
            <a:r>
              <a:rPr lang="ru-RU" dirty="0">
                <a:latin typeface="Kaspersky Sans Display" panose="020B0003020000020004" pitchFamily="34" charset="0"/>
              </a:rPr>
              <a:t>файл </a:t>
            </a:r>
            <a:r>
              <a:rPr lang="en-US" dirty="0">
                <a:latin typeface="Kaspersky Sans Display" panose="020B0003020000020004" pitchFamily="34" charset="0"/>
              </a:rPr>
              <a:t>.approved</a:t>
            </a:r>
            <a:r>
              <a:rPr lang="ru-RU" dirty="0">
                <a:latin typeface="Kaspersky Sans Display" panose="020B0003020000020004" pitchFamily="34" charset="0"/>
              </a:rPr>
              <a:t> </a:t>
            </a:r>
            <a:r>
              <a:rPr lang="ru-RU" dirty="0">
                <a:solidFill>
                  <a:srgbClr val="00A88E"/>
                </a:solidFill>
                <a:latin typeface="Kaspersky Sans Display" panose="020B0003020000020004" pitchFamily="34" charset="0"/>
              </a:rPr>
              <a:t>(зеленый)</a:t>
            </a:r>
            <a:endParaRPr lang="en-US" dirty="0">
              <a:solidFill>
                <a:srgbClr val="00A88E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Если логика снова меняется?</a:t>
            </a:r>
          </a:p>
          <a:p>
            <a:pPr lvl="3">
              <a:buNone/>
            </a:pPr>
            <a:r>
              <a:rPr lang="ru-RU" dirty="0"/>
              <a:t>.</a:t>
            </a:r>
            <a:r>
              <a:rPr lang="en-US" dirty="0">
                <a:latin typeface="Kaspersky Sans Display" panose="020B0003020000020004" pitchFamily="34" charset="0"/>
              </a:rPr>
              <a:t>received </a:t>
            </a:r>
            <a:r>
              <a:rPr lang="en-US" dirty="0"/>
              <a:t>≠</a:t>
            </a:r>
            <a:r>
              <a:rPr lang="ru-RU" dirty="0"/>
              <a:t> .</a:t>
            </a:r>
            <a:r>
              <a:rPr lang="en-US" dirty="0">
                <a:latin typeface="Kaspersky Sans Display" panose="020B0003020000020004" pitchFamily="34" charset="0"/>
              </a:rPr>
              <a:t>approved, </a:t>
            </a:r>
            <a:endParaRPr lang="ru-RU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тест снова красный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pPr lvl="3">
              <a:buNone/>
            </a:pPr>
            <a:r>
              <a:rPr lang="en-US" b="1" dirty="0"/>
              <a:t>Approve - </a:t>
            </a:r>
            <a:r>
              <a:rPr lang="ru-RU" b="1" dirty="0"/>
              <a:t>одобрение результата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Нужно просмотреть и одобрить текстовое представление результата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/>
          </a:bodyPr>
          <a:lstStyle/>
          <a:p>
            <a:pPr lvl="3">
              <a:buNone/>
            </a:pPr>
            <a:r>
              <a:rPr lang="ru-RU" b="1" dirty="0"/>
              <a:t>Автоматизация сравнения строк</a:t>
            </a:r>
            <a:endParaRPr lang="en-US" b="1" dirty="0"/>
          </a:p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C </a:t>
            </a:r>
            <a:r>
              <a:rPr lang="ru-RU" dirty="0">
                <a:latin typeface="Kaspersky Sans Display" panose="020B0003020000020004" pitchFamily="34" charset="0"/>
              </a:rPr>
              <a:t>использованием </a:t>
            </a:r>
            <a:r>
              <a:rPr lang="en-US" dirty="0">
                <a:latin typeface="Kaspersky Sans Display" panose="020B0003020000020004" pitchFamily="34" charset="0"/>
              </a:rPr>
              <a:t>Diff-</a:t>
            </a:r>
            <a:r>
              <a:rPr lang="ru-RU" dirty="0">
                <a:latin typeface="Kaspersky Sans Display" panose="020B0003020000020004" pitchFamily="34" charset="0"/>
              </a:rPr>
              <a:t>инструмента</a:t>
            </a:r>
            <a:br>
              <a:rPr lang="en-US" dirty="0">
                <a:latin typeface="Kaspersky Sans Display" panose="020B0003020000020004" pitchFamily="34" charset="0"/>
              </a:rPr>
            </a:b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1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3FAD-604E-07DB-E389-2E27843A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261F4A-D5FF-C6C6-4502-3D64EE9C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 pitchFamily="34" charset="0"/>
                <a:hlinkClick r:id="rId2"/>
              </a:rPr>
              <a:t>https://github.com/approvals/ApprovalTests.Net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59CC9-C837-D992-4B0A-CE8D636F243C}"/>
              </a:ext>
            </a:extLst>
          </p:cNvPr>
          <p:cNvSpPr txBox="1"/>
          <p:nvPr/>
        </p:nvSpPr>
        <p:spPr>
          <a:xfrm>
            <a:off x="1775410" y="1259175"/>
            <a:ext cx="864118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TestWithApprovals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processor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nn-NO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input = </a:t>
            </a:r>
            <a:r>
              <a:rPr lang="nn-NO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n-NO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processor.Process(input);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ApprovalTests.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.Serialize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(data,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JsonSerializerOptions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WriteIndented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0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/>
                <a:hlinkClick r:id="rId2"/>
              </a:rPr>
              <a:t>https://github.com/VerifyTests/Verify</a:t>
            </a:r>
            <a:r>
              <a:rPr lang="ru-RU" sz="2000" dirty="0"/>
              <a:t> 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1775410" y="1166842"/>
            <a:ext cx="86411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TestWithVerify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VerifySettings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_settings;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processor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input =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n-NO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sv-S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processor.Process(input);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8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1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1 – Базовые тесты</a:t>
            </a:r>
          </a:p>
        </p:txBody>
      </p:sp>
    </p:spTree>
    <p:extLst>
      <p:ext uri="{BB962C8B-B14F-4D97-AF65-F5344CB8AC3E}">
        <p14:creationId xmlns:p14="http://schemas.microsoft.com/office/powerpoint/2010/main" val="225333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Аппрувал-тестирование в </a:t>
            </a:r>
            <a:r>
              <a:rPr lang="en-US" dirty="0"/>
              <a:t>.NET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4">
              <a:buSzPct val="108000"/>
            </a:pPr>
            <a:r>
              <a:rPr lang="ru-RU" dirty="0">
                <a:latin typeface="Kaspersky Sans Display" panose="020B0003020000020004" pitchFamily="34" charset="0"/>
              </a:rPr>
              <a:t>Или как подружить тесты, таблицы и </a:t>
            </a:r>
            <a:r>
              <a:rPr lang="en-US" dirty="0">
                <a:latin typeface="Kaspersky Sans Display" panose="020B0003020000020004" pitchFamily="34" charset="0"/>
              </a:rPr>
              <a:t>DIFF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pic>
        <p:nvPicPr>
          <p:cNvPr id="5" name="Picture Placeholder 4" descr="A person standing on a boat in front of water&#10;&#10;AI-generated content may be incorrect.">
            <a:extLst>
              <a:ext uri="{FF2B5EF4-FFF2-40B4-BE49-F238E27FC236}">
                <a16:creationId xmlns:a16="http://schemas.microsoft.com/office/drawing/2014/main" id="{3ADAF352-D95B-8807-6ED7-F1CE606561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10110"/>
          <a:stretch>
            <a:fillRect/>
          </a:stretch>
        </p:blipFill>
        <p:spPr>
          <a:xfrm>
            <a:off x="7837866" y="1268762"/>
            <a:ext cx="2470877" cy="2471388"/>
          </a:xfrm>
          <a:effectLst>
            <a:softEdge rad="101600"/>
          </a:effectLst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69AC4C59-0362-4147-8A63-C5B8EF2E75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2500" y="4101075"/>
            <a:ext cx="3917950" cy="2208245"/>
          </a:xfrm>
        </p:spPr>
        <p:txBody>
          <a:bodyPr/>
          <a:lstStyle/>
          <a:p>
            <a:pPr lvl="0"/>
            <a:r>
              <a:rPr lang="ru-RU" b="0" dirty="0"/>
              <a:t>Константин Финагин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Ст. разработчик в </a:t>
            </a:r>
            <a:r>
              <a:rPr lang="en-US" dirty="0"/>
              <a:t>Kaspersky</a:t>
            </a:r>
          </a:p>
          <a:p>
            <a:pPr lvl="1"/>
            <a:br>
              <a:rPr lang="en-US" dirty="0"/>
            </a:br>
            <a:r>
              <a:rPr lang="en-US" dirty="0"/>
              <a:t>konstantin.finagin@gmail.com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0FC5-DDC5-D57B-89E0-8D50B2FCC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AF92622-A3E7-F82A-E4FA-46828B3BF4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Запуск в </a:t>
            </a:r>
            <a:r>
              <a:rPr lang="ru-RU" b="0" dirty="0" err="1">
                <a:latin typeface="Kaspersky Sans Display" panose="020B0003020000020004" pitchFamily="34" charset="0"/>
              </a:rPr>
              <a:t>пайплайне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DFC71285-93F8-36D3-612F-49134330E801}"/>
              </a:ext>
            </a:extLst>
          </p:cNvPr>
          <p:cNvSpPr txBox="1">
            <a:spLocks/>
          </p:cNvSpPr>
          <p:nvPr/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Необходимо определять, где запускается тест</a:t>
            </a:r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2EAB9FFA-E20B-E31B-6942-49D9F66043E9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 нужно запускать </a:t>
            </a:r>
            <a:r>
              <a:rPr lang="en-US" sz="2000" b="1" dirty="0">
                <a:latin typeface="+mn-lt"/>
              </a:rPr>
              <a:t>DIFF tool</a:t>
            </a:r>
            <a:endParaRPr lang="ru-RU" sz="2000" b="1" dirty="0">
              <a:latin typeface="+mn-lt"/>
            </a:endParaRP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Но по-прежнему нужно сравнивать результаты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650A7A35-D08B-94F6-651C-05C4A7258201}"/>
              </a:ext>
            </a:extLst>
          </p:cNvPr>
          <p:cNvSpPr txBox="1">
            <a:spLocks/>
          </p:cNvSpPr>
          <p:nvPr/>
        </p:nvSpPr>
        <p:spPr>
          <a:xfrm>
            <a:off x="6912091" y="5043133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" name="Текст 22">
            <a:extLst>
              <a:ext uri="{FF2B5EF4-FFF2-40B4-BE49-F238E27FC236}">
                <a16:creationId xmlns:a16="http://schemas.microsoft.com/office/drawing/2014/main" id="{5253E819-1A16-1EF5-A875-A2087B9BCE0D}"/>
              </a:ext>
            </a:extLst>
          </p:cNvPr>
          <p:cNvSpPr txBox="1">
            <a:spLocks/>
          </p:cNvSpPr>
          <p:nvPr/>
        </p:nvSpPr>
        <p:spPr>
          <a:xfrm>
            <a:off x="6912090" y="4725309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Необходимо определять, где запускается тест</a:t>
            </a:r>
            <a:endParaRPr lang="x-none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23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7B0A-7194-5663-EBAF-3837634F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BF1C4F-30C4-2DE8-0E03-76F79F5F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Настройка запуска в </a:t>
            </a:r>
            <a:r>
              <a:rPr lang="ru-RU" sz="2000" dirty="0" err="1">
                <a:latin typeface="Kaspersky Sans Display" panose="020B0003020000020004" pitchFamily="34" charset="0"/>
              </a:rPr>
              <a:t>пайплайне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92E0A-A8B0-08DC-3902-AED87ED9A09F}"/>
              </a:ext>
            </a:extLst>
          </p:cNvPr>
          <p:cNvSpPr txBox="1"/>
          <p:nvPr/>
        </p:nvSpPr>
        <p:spPr>
          <a:xfrm>
            <a:off x="850234" y="1096015"/>
            <a:ext cx="8510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.GetEnvironmentVariable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"CI"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)?.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ToLowerInvariant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"true"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settings.DisableDiff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400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">
            <a:extLst>
              <a:ext uri="{FF2B5EF4-FFF2-40B4-BE49-F238E27FC236}">
                <a16:creationId xmlns:a16="http://schemas.microsoft.com/office/drawing/2014/main" id="{B18A09C7-9469-684E-8977-F21E7361C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Способ 1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3CD5CD32-9507-13EC-7783-BD19363285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49338" y="308654"/>
            <a:ext cx="5422695" cy="440500"/>
          </a:xfrm>
        </p:spPr>
        <p:txBody>
          <a:bodyPr/>
          <a:lstStyle/>
          <a:p>
            <a:r>
              <a:rPr lang="ru-RU" dirty="0"/>
              <a:t>Способ 2</a:t>
            </a:r>
            <a:endParaRPr lang="en" dirty="0"/>
          </a:p>
          <a:p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CA44E-7455-4D0D-9F1B-A279C3B1529B}"/>
              </a:ext>
            </a:extLst>
          </p:cNvPr>
          <p:cNvSpPr/>
          <p:nvPr/>
        </p:nvSpPr>
        <p:spPr>
          <a:xfrm>
            <a:off x="583846" y="1659284"/>
            <a:ext cx="53175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TestConstructor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IsCiCdEnvironment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Approvals.SetFrontLoadedReporter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QuietReporter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Approvals.SetFrontLoadedReporter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DiffReporter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B399D7-2647-4A33-AB0B-2FDF2BC23D8F}"/>
              </a:ext>
            </a:extLst>
          </p:cNvPr>
          <p:cNvSpPr/>
          <p:nvPr/>
        </p:nvSpPr>
        <p:spPr>
          <a:xfrm>
            <a:off x="6719561" y="215172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#if DEBUG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[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UseReporter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DiffReporter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#else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[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UseReporter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QuietReporter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#endif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[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UseApprovalSubdirectory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"Results"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ApprovalTest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3496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Частые ситуации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Динамические данные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, GUID</a:t>
            </a:r>
            <a:r>
              <a:rPr lang="ru-RU" sz="2000" dirty="0">
                <a:latin typeface="Kaspersky Sans Display" panose="020B0003020000020004" pitchFamily="34" charset="0"/>
              </a:rPr>
              <a:t>, числовые значения с определенным допуском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Частичное сравнение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Меняющиеся списки и строки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Значение в динамическом списке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или строке, </a:t>
            </a:r>
            <a:r>
              <a:rPr lang="en-US" sz="2000" dirty="0">
                <a:latin typeface="Kaspersky Sans Display" panose="020B0003020000020004" pitchFamily="34" charset="0"/>
              </a:rPr>
              <a:t>Contains/</a:t>
            </a:r>
            <a:r>
              <a:rPr lang="en-US" sz="2000" dirty="0" err="1">
                <a:latin typeface="Kaspersky Sans Display" panose="020B0003020000020004" pitchFamily="34" charset="0"/>
              </a:rPr>
              <a:t>StartsWith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 – анонимные типы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ru-RU" sz="2000" dirty="0">
                <a:latin typeface="Kaspersky Sans Display" panose="020B0003020000020004" pitchFamily="34" charset="0"/>
              </a:rPr>
              <a:t>фильтры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345489" y="976400"/>
            <a:ext cx="7924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subset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largeObject.Id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largeObject.Name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largeObject.CreatedAt.ToString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json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JsonSerializer.Serialize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subset,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JsonSerializerOptions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WriteIndented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Approvals.Verify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(json);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C8111-B7B6-D844-9973-C7BE866714DB}"/>
              </a:ext>
            </a:extLst>
          </p:cNvPr>
          <p:cNvSpPr txBox="1"/>
          <p:nvPr/>
        </p:nvSpPr>
        <p:spPr>
          <a:xfrm>
            <a:off x="1626852" y="5383841"/>
            <a:ext cx="9362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settings.IgnoreMember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ExternalAnalysis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&gt;(x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x.Tags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settings.IgnoreMember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&gt;(x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x.RawProcessingLog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settings.ScrubInlineDateTimes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8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742F-AE16-2A78-616E-34006E0E8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725543-8BBA-5FC9-3B42-F6397E6A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 – фильтры (в </a:t>
            </a:r>
            <a:r>
              <a:rPr lang="en-US" sz="2000" dirty="0">
                <a:latin typeface="Kaspersky Sans Display" panose="020B0003020000020004" pitchFamily="34" charset="0"/>
              </a:rPr>
              <a:t>Verify)</a:t>
            </a:r>
          </a:p>
        </p:txBody>
      </p:sp>
    </p:spTree>
    <p:extLst>
      <p:ext uri="{BB962C8B-B14F-4D97-AF65-F5344CB8AC3E}">
        <p14:creationId xmlns:p14="http://schemas.microsoft.com/office/powerpoint/2010/main" val="1257760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353736" cy="2160239"/>
          </a:xfrm>
        </p:spPr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Динамические данные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0" y="337372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Универсальное форматирование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Убрать зависимость от локали (особенно </a:t>
            </a: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)</a:t>
            </a:r>
            <a:r>
              <a:rPr lang="ru-RU" sz="2000" dirty="0">
                <a:latin typeface="Kaspersky Sans Display" panose="020B0003020000020004" pitchFamily="34" charset="0"/>
              </a:rPr>
              <a:t> – </a:t>
            </a:r>
            <a:r>
              <a:rPr lang="ru-RU" sz="2000" b="1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важно для </a:t>
            </a:r>
            <a:r>
              <a:rPr lang="en-US" sz="2000" b="1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CI/CD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5"/>
            <a:ext cx="4261125" cy="17729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Необходимо привести к статичным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>
                <a:latin typeface="Kaspersky Sans Display" panose="020B0003020000020004" pitchFamily="34" charset="0"/>
              </a:rPr>
              <a:t>DI,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 err="1">
                <a:latin typeface="Kaspersky Sans Display" panose="020B0003020000020004" pitchFamily="34" charset="0"/>
              </a:rPr>
              <a:t>врапперы</a:t>
            </a:r>
            <a:r>
              <a:rPr lang="ru-RU" sz="2000" dirty="0">
                <a:latin typeface="Kaspersky Sans Display" panose="020B0003020000020004" pitchFamily="34" charset="0"/>
              </a:rPr>
              <a:t>, </a:t>
            </a:r>
            <a:r>
              <a:rPr lang="ru-RU" sz="2000" dirty="0" err="1">
                <a:latin typeface="Kaspersky Sans Display" panose="020B0003020000020004" pitchFamily="34" charset="0"/>
              </a:rPr>
              <a:t>скрабберы</a:t>
            </a:r>
            <a:r>
              <a:rPr lang="ru-RU" sz="2000" dirty="0">
                <a:latin typeface="Kaspersky Sans Display" panose="020B0003020000020004" pitchFamily="34" charset="0"/>
              </a:rPr>
              <a:t> (</a:t>
            </a:r>
            <a:r>
              <a:rPr lang="ru-RU" sz="2000" dirty="0" err="1">
                <a:latin typeface="Kaspersky Sans Display" panose="020B0003020000020004" pitchFamily="34" charset="0"/>
              </a:rPr>
              <a:t>санитайз</a:t>
            </a:r>
            <a:r>
              <a:rPr lang="ru-RU" sz="2000" dirty="0">
                <a:latin typeface="Kaspersky Sans Display" panose="020B0003020000020004" pitchFamily="34" charset="0"/>
              </a:rPr>
              <a:t> результата в </a:t>
            </a:r>
            <a:r>
              <a:rPr lang="en-US" sz="2000" dirty="0">
                <a:latin typeface="Kaspersky Sans Display" panose="020B0003020000020004" pitchFamily="34" charset="0"/>
              </a:rPr>
              <a:t>Verify</a:t>
            </a:r>
            <a:r>
              <a:rPr lang="ru-RU" sz="2000" dirty="0">
                <a:latin typeface="Kaspersky Sans Display" panose="020B0003020000020004" pitchFamily="34" charset="0"/>
              </a:rPr>
              <a:t>)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преобразование изменяющихся полей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5206362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Смотреть по ситуации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Может быть именно в этом случае </a:t>
            </a:r>
            <a:r>
              <a:rPr lang="ru-RU" sz="2000" dirty="0" err="1">
                <a:latin typeface="Kaspersky Sans Display" panose="020B0003020000020004" pitchFamily="34" charset="0"/>
              </a:rPr>
              <a:t>аппрувалы</a:t>
            </a:r>
            <a:r>
              <a:rPr lang="ru-RU" sz="2000" dirty="0">
                <a:latin typeface="Kaspersky Sans Display" panose="020B0003020000020004" pitchFamily="34" charset="0"/>
              </a:rPr>
              <a:t> и не нужны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808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hands holding a sword&#10;&#10;AI-generated content may be incorrect.">
            <a:extLst>
              <a:ext uri="{FF2B5EF4-FFF2-40B4-BE49-F238E27FC236}">
                <a16:creationId xmlns:a16="http://schemas.microsoft.com/office/drawing/2014/main" id="{3D401278-001D-1697-18EB-25928E48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86" y="697290"/>
            <a:ext cx="6361227" cy="546341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206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Врапперы</a:t>
            </a:r>
            <a:r>
              <a:rPr lang="ru-RU" sz="2000" dirty="0">
                <a:latin typeface="Kaspersky Sans Display" panose="020B0003020000020004" pitchFamily="34" charset="0"/>
              </a:rPr>
              <a:t> – один из способов привести </a:t>
            </a: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/GUID</a:t>
            </a:r>
            <a:r>
              <a:rPr lang="ru-RU" sz="2000" dirty="0">
                <a:latin typeface="Kaspersky Sans Display" panose="020B0003020000020004" pitchFamily="34" charset="0"/>
              </a:rPr>
              <a:t> к статичным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133600" y="1343363"/>
            <a:ext cx="79248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DateTimeWrapper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()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??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ArgumentNullException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Reset()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()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//replace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DateTime.UtcNow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date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DateTimeWrapper.UtcNow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283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ru-RU" dirty="0"/>
              <a:t>Фред Брукс</a:t>
            </a:r>
            <a:r>
              <a:rPr lang="en-US" dirty="0"/>
              <a:t>, "No Silver Bullet: Essence and Accident in Software Engineering"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существует серебряной пули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52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EBC667E4-6F3C-4064-A43A-8441E2643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br>
              <a:rPr lang="en-US" dirty="0"/>
            </a:br>
            <a:r>
              <a:rPr lang="ru-RU" dirty="0"/>
              <a:t>Юнит-тесты и рост их сложности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Как растет сложность тестов</a:t>
            </a:r>
            <a:r>
              <a:rPr lang="en-US" sz="1867" b="0" dirty="0">
                <a:latin typeface="Kaspersky Sans Display" panose="020B0003020000020004" pitchFamily="34" charset="0"/>
              </a:rPr>
              <a:t> </a:t>
            </a:r>
            <a:r>
              <a:rPr lang="ru-RU" sz="1867" b="0" dirty="0">
                <a:latin typeface="Kaspersky Sans Display" panose="020B0003020000020004" pitchFamily="34" charset="0"/>
              </a:rPr>
              <a:t>и что с этим можно сделать</a:t>
            </a:r>
            <a:endParaRPr lang="x-none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F323A-BD0F-4511-AA5A-851EC9A96D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br>
              <a:rPr lang="en-US" dirty="0"/>
            </a:br>
            <a:r>
              <a:rPr lang="ru-RU" dirty="0"/>
              <a:t>Аппрувал-тесты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Как один из способов ускорить и упростить тестирование</a:t>
            </a:r>
            <a:endParaRPr lang="x-none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D513B7C-1A35-4D9F-AD9B-24870AE9B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br>
              <a:rPr lang="en-US" dirty="0"/>
            </a:br>
            <a:r>
              <a:rPr lang="ru-RU" dirty="0"/>
              <a:t>Таблицы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И чем они могут помочь при использовании аппрувал-тестирования</a:t>
            </a:r>
            <a:endParaRPr lang="en-US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80FA1B-A7E7-9743-B6EB-586F41F85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О чем пойдет речь?</a:t>
            </a:r>
            <a:endParaRPr lang="x-none" dirty="0"/>
          </a:p>
        </p:txBody>
      </p:sp>
      <p:pic>
        <p:nvPicPr>
          <p:cNvPr id="18" name="Picture Placeholder 17" descr="Table with solid fill">
            <a:extLst>
              <a:ext uri="{FF2B5EF4-FFF2-40B4-BE49-F238E27FC236}">
                <a16:creationId xmlns:a16="http://schemas.microsoft.com/office/drawing/2014/main" id="{6BDFD070-B5BE-CB39-B887-8DBDC9D1C25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23" name="Picture Placeholder 22" descr="Thumbs up sign with solid fill">
            <a:extLst>
              <a:ext uri="{FF2B5EF4-FFF2-40B4-BE49-F238E27FC236}">
                <a16:creationId xmlns:a16="http://schemas.microsoft.com/office/drawing/2014/main" id="{56B3F54D-481D-EC82-27E4-4F5382317C9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34" name="Picture Placeholder 33" descr="Exponential Graph with solid fill">
            <a:extLst>
              <a:ext uri="{FF2B5EF4-FFF2-40B4-BE49-F238E27FC236}">
                <a16:creationId xmlns:a16="http://schemas.microsoft.com/office/drawing/2014/main" id="{750F8ED8-D90E-9F70-6FF3-FEAD19B5B2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876" b="5876"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FAE1AF-B36A-375C-D563-5715EA67F4AA}"/>
              </a:ext>
            </a:extLst>
          </p:cNvPr>
          <p:cNvSpPr txBox="1"/>
          <p:nvPr/>
        </p:nvSpPr>
        <p:spPr>
          <a:xfrm>
            <a:off x="4013538" y="5810250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spersky Sans Display" panose="020B0604020202020204" charset="0"/>
              </a:rPr>
              <a:t>+</a:t>
            </a:r>
            <a:r>
              <a:rPr lang="ru-RU" dirty="0">
                <a:latin typeface="Kaspersky Sans Display" panose="020B0604020202020204" charset="0"/>
              </a:rPr>
              <a:t> бонус</a:t>
            </a:r>
            <a:r>
              <a:rPr lang="en-US" dirty="0">
                <a:latin typeface="Kaspersky Sans Display" panose="020B0604020202020204" charset="0"/>
              </a:rPr>
              <a:t>: </a:t>
            </a:r>
            <a:r>
              <a:rPr lang="ru-RU" dirty="0">
                <a:latin typeface="Kaspersky Sans Display" panose="020B0604020202020204" charset="0"/>
              </a:rPr>
              <a:t>Чем могут помочь</a:t>
            </a:r>
            <a:r>
              <a:rPr lang="en-US" dirty="0">
                <a:latin typeface="Kaspersky Sans Display" panose="020B0604020202020204" charset="0"/>
              </a:rPr>
              <a:t> F# </a:t>
            </a:r>
            <a:r>
              <a:rPr lang="ru-RU" dirty="0">
                <a:latin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</a:rPr>
              <a:t>excel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2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2 – </a:t>
            </a:r>
            <a:r>
              <a:rPr lang="ru-RU" dirty="0"/>
              <a:t>Более сложные случаи</a:t>
            </a:r>
          </a:p>
        </p:txBody>
      </p:sp>
    </p:spTree>
    <p:extLst>
      <p:ext uri="{BB962C8B-B14F-4D97-AF65-F5344CB8AC3E}">
        <p14:creationId xmlns:p14="http://schemas.microsoft.com/office/powerpoint/2010/main" val="82158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3840589"/>
          </a:xfrm>
        </p:spPr>
        <p:txBody>
          <a:bodyPr>
            <a:normAutofit/>
          </a:bodyPr>
          <a:lstStyle/>
          <a:p>
            <a:r>
              <a:rPr lang="ru-RU" dirty="0"/>
              <a:t>Сценарий 2.</a:t>
            </a:r>
          </a:p>
          <a:p>
            <a:r>
              <a:rPr lang="ru-RU" dirty="0"/>
              <a:t>Табличные данные на выходе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89" y="298986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Сводимые к табличным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Списки и иерархии объектов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Непосредственно табличные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 err="1">
                <a:latin typeface="Kaspersky Sans Display" panose="020B0003020000020004" pitchFamily="34" charset="0"/>
              </a:rPr>
              <a:t>DataTable</a:t>
            </a:r>
            <a:r>
              <a:rPr lang="en-US" sz="2000" dirty="0">
                <a:latin typeface="Kaspersky Sans Display" panose="020B0003020000020004" pitchFamily="34" charset="0"/>
              </a:rPr>
              <a:t>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CSV,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двумерные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массивы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4FF7246B-F135-428C-A40F-0611E7419119}"/>
              </a:ext>
            </a:extLst>
          </p:cNvPr>
          <p:cNvSpPr txBox="1">
            <a:spLocks/>
          </p:cNvSpPr>
          <p:nvPr/>
        </p:nvSpPr>
        <p:spPr>
          <a:xfrm>
            <a:off x="6912091" y="471097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JSON </a:t>
            </a:r>
            <a:r>
              <a:rPr lang="ru-RU" sz="2000" b="1" dirty="0">
                <a:latin typeface="+mn-lt"/>
              </a:rPr>
              <a:t>не подходит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Так как становится сложным для восприятия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05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</a:t>
            </a:r>
            <a:r>
              <a:rPr lang="en-US" sz="2000" dirty="0">
                <a:latin typeface="Kaspersky Sans Display" panose="020B0003020000020004" pitchFamily="34" charset="0"/>
              </a:rPr>
              <a:t>ASCII </a:t>
            </a:r>
            <a:r>
              <a:rPr lang="ru-RU" sz="2000" dirty="0">
                <a:latin typeface="Kaspersky Sans Display" panose="020B0003020000020004" pitchFamily="34" charset="0"/>
              </a:rPr>
              <a:t>таблицы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ApprovalTest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Arrange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repositoryMock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.When(r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r.SaveDataTable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.Do(saved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saved);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Act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service.DoSomethingAndSave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Assert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json = </a:t>
            </a:r>
            <a:r>
              <a:rPr lang="en-US" sz="1400" strike="sngStrike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JsonHelper.ToJson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400" strike="sngStrike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savedData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   </a:t>
            </a:r>
            <a:r>
              <a:rPr lang="en-US" sz="1400" strike="sngStrike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Approvals.Approve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(json); 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var table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TableFormatterHelper.ToAsciiTable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Approvals.Approve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(table);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171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Kaspersky Sans Display" panose="020B0003020000020004" pitchFamily="34" charset="0"/>
              </a:rPr>
              <a:t>DataTable</a:t>
            </a:r>
            <a:r>
              <a:rPr lang="ru-RU" sz="2000" dirty="0">
                <a:latin typeface="Kaspersky Sans Display" panose="020B0003020000020004" pitchFamily="34" charset="0"/>
              </a:rPr>
              <a:t> как результат работы метода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534188" y="1407677"/>
            <a:ext cx="792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9700000.00 | 2700000.00 | 21917.80   | 6978082.20 | </a:t>
            </a: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2          | 6790000.00 | 1890000.00 | 15342.47   | 4884657.53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3          | 2910000.00 | 810000.00  | 6575.34    | 2093424.66 |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F1427-B228-427E-B580-384E4E4C6CCE}"/>
              </a:ext>
            </a:extLst>
          </p:cNvPr>
          <p:cNvSpPr txBox="1"/>
          <p:nvPr/>
        </p:nvSpPr>
        <p:spPr>
          <a:xfrm>
            <a:off x="5111750" y="3880664"/>
            <a:ext cx="792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Level       | Customer 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ParticipationId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Expected | Actual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2        | null            | 16.66    | 16.66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Grantor     | 2        | 1011            | 6.25     | 6.25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11       | 1011            | 3.12     | 3.12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12       | 1011            | 1.88     | 1.88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13       | 1011            | 1.25     | 1.25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3        | null            | 16.67    | 16.67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4        | null            | 16.67    | 16.67  |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580-815A-473D-9CF4-88AD2C00D67F}"/>
              </a:ext>
            </a:extLst>
          </p:cNvPr>
          <p:cNvSpPr txBox="1"/>
          <p:nvPr/>
        </p:nvSpPr>
        <p:spPr>
          <a:xfrm>
            <a:off x="7729016" y="195835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2 Таблицы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B71E78-E7B6-411F-84AA-5EA14345FC91}"/>
              </a:ext>
            </a:extLst>
          </p:cNvPr>
          <p:cNvCxnSpPr/>
          <p:nvPr/>
        </p:nvCxnSpPr>
        <p:spPr>
          <a:xfrm flipH="1">
            <a:off x="7121640" y="2143016"/>
            <a:ext cx="607376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70BCBB-1FEA-4709-8C32-F4DC05BE388E}"/>
              </a:ext>
            </a:extLst>
          </p:cNvPr>
          <p:cNvSpPr txBox="1"/>
          <p:nvPr/>
        </p:nvSpPr>
        <p:spPr>
          <a:xfrm>
            <a:off x="923234" y="45676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Иерархия в плоском виде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1C45DA-8489-453C-9D7D-5CB1AAF2154E}"/>
              </a:ext>
            </a:extLst>
          </p:cNvPr>
          <p:cNvCxnSpPr>
            <a:cxnSpLocks/>
          </p:cNvCxnSpPr>
          <p:nvPr/>
        </p:nvCxnSpPr>
        <p:spPr>
          <a:xfrm>
            <a:off x="3921473" y="4757827"/>
            <a:ext cx="710597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699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Польза табличного формата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1" y="35251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Подсветка изменений в</a:t>
            </a:r>
            <a:r>
              <a:rPr lang="en-US" sz="2000" b="1" dirty="0">
                <a:latin typeface="+mn-lt"/>
              </a:rPr>
              <a:t> DIFF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При красном тесте и запуске </a:t>
            </a:r>
            <a:r>
              <a:rPr lang="en-US" sz="2000" dirty="0">
                <a:latin typeface="Kaspersky Sans Display" panose="020B0003020000020004" pitchFamily="34" charset="0"/>
              </a:rPr>
              <a:t>DIFF </a:t>
            </a:r>
            <a:r>
              <a:rPr lang="ru-RU" sz="2000" dirty="0">
                <a:latin typeface="Kaspersky Sans Display" panose="020B0003020000020004" pitchFamily="34" charset="0"/>
              </a:rPr>
              <a:t>можно увидеть конкретное расположение изменившегося поля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1" y="160479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Удобный </a:t>
            </a:r>
            <a:r>
              <a:rPr lang="ru-RU" sz="2000" b="1" dirty="0" err="1">
                <a:latin typeface="+mn-lt"/>
              </a:rPr>
              <a:t>аппрув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Табличная структура упрощает просмотр полей при </a:t>
            </a:r>
            <a:r>
              <a:rPr lang="ru-RU" sz="2000" dirty="0" err="1">
                <a:latin typeface="Kaspersky Sans Display" panose="020B0003020000020004" pitchFamily="34" charset="0"/>
              </a:rPr>
              <a:t>аппруве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2DD9-93AC-E153-72C7-54C5FE04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018EA-AD64-42C1-EF61-8B30EF8B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3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E8CB36-FBC3-8B52-A0D1-4F2C097CB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3</a:t>
            </a:r>
            <a:r>
              <a:rPr lang="en-US" dirty="0"/>
              <a:t> – </a:t>
            </a:r>
            <a:r>
              <a:rPr lang="ru-RU" dirty="0"/>
              <a:t>Таблицы</a:t>
            </a:r>
          </a:p>
        </p:txBody>
      </p:sp>
    </p:spTree>
    <p:extLst>
      <p:ext uri="{BB962C8B-B14F-4D97-AF65-F5344CB8AC3E}">
        <p14:creationId xmlns:p14="http://schemas.microsoft.com/office/powerpoint/2010/main" val="2798840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17683-32C4-FF02-2E7C-D1D6D624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8A64F30-6928-11C6-C053-B031393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2. Рост сложности секции </a:t>
            </a:r>
            <a:r>
              <a:rPr lang="en-US" dirty="0"/>
              <a:t>Arrange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FD1F4F-DF7E-30CA-7714-86651570A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Упрощаем входные данные для теста при помощи </a:t>
            </a:r>
            <a:r>
              <a:rPr lang="en-US" dirty="0"/>
              <a:t>F#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96443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EC3B-CF45-7EEC-03C3-E1D20C3CE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DBCA18-444F-7286-F43F-EACDCBD377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Сценарий 3.</a:t>
            </a:r>
          </a:p>
          <a:p>
            <a:r>
              <a:rPr lang="ru-RU" dirty="0"/>
              <a:t>Данные от бизнес-аналитика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335B20F-44AE-0108-2C77-D86E19786830}"/>
              </a:ext>
            </a:extLst>
          </p:cNvPr>
          <p:cNvSpPr txBox="1">
            <a:spLocks/>
          </p:cNvSpPr>
          <p:nvPr/>
        </p:nvSpPr>
        <p:spPr>
          <a:xfrm>
            <a:off x="6912090" y="3242433"/>
            <a:ext cx="3983567" cy="17280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Стандартный подход для множественных данных </a:t>
            </a:r>
          </a:p>
          <a:p>
            <a:pPr>
              <a:buNone/>
            </a:pPr>
            <a:r>
              <a:rPr lang="ru-RU" sz="2000" b="1" dirty="0">
                <a:latin typeface="+mn-lt"/>
              </a:rPr>
              <a:t>(в </a:t>
            </a:r>
            <a:r>
              <a:rPr lang="en-US" sz="2000" b="1" dirty="0" err="1">
                <a:latin typeface="+mn-lt"/>
              </a:rPr>
              <a:t>Xunit</a:t>
            </a:r>
            <a:r>
              <a:rPr lang="ru-RU" sz="2000" b="1" dirty="0">
                <a:latin typeface="+mn-lt"/>
              </a:rPr>
              <a:t>)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>
                <a:latin typeface="Kaspersky Sans Display" panose="020B0003020000020004" pitchFamily="34" charset="0"/>
              </a:rPr>
              <a:t>Theory: 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 др.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B41ED00E-3627-3D99-DEEA-392D8C759263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Формулы и данные в </a:t>
            </a:r>
            <a:r>
              <a:rPr lang="en-US" sz="2000" b="1" dirty="0">
                <a:latin typeface="+mn-lt"/>
              </a:rPr>
              <a:t>Excel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Формулы – для программирования логики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Данные – для проверки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1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9A48-A8F1-986E-44D5-3DCE5EDD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30B1BF-14D5-633E-A8D9-22BB32B7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 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B3AFA-FE57-D468-DBEF-B0CF0213BA2D}"/>
              </a:ext>
            </a:extLst>
          </p:cNvPr>
          <p:cNvSpPr txBox="1"/>
          <p:nvPr/>
        </p:nvSpPr>
        <p:spPr>
          <a:xfrm>
            <a:off x="2273300" y="1493758"/>
            <a:ext cx="7924800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6.25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5.45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TestTableCase1(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value1,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value2, ...,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366E3-1001-FB77-6EDF-E13A0154FB2D}"/>
              </a:ext>
            </a:extLst>
          </p:cNvPr>
          <p:cNvSpPr txBox="1"/>
          <p:nvPr/>
        </p:nvSpPr>
        <p:spPr>
          <a:xfrm>
            <a:off x="2273300" y="3035805"/>
            <a:ext cx="79248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nameof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TestTableCaseN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value1,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value2, ...,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динамически конструируем данные для проверки в отдельном методе</a:t>
            </a:r>
            <a:endParaRPr lang="ru-RU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ru-RU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(...)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{ value1, value2, ...,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valueResult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2190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3F5B-7C8B-19E2-F7AB-B39209A7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1B0F4F95-2FC7-07C5-5141-ACF9BBE93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1"/>
            <a:ext cx="4549358" cy="3877103"/>
          </a:xfrm>
        </p:spPr>
        <p:txBody>
          <a:bodyPr>
            <a:normAutofit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получить данные из </a:t>
            </a:r>
            <a:r>
              <a:rPr lang="en-US" b="0" dirty="0">
                <a:latin typeface="Kaspersky Sans Display" panose="020B0003020000020004" pitchFamily="34" charset="0"/>
              </a:rPr>
              <a:t>Excel?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B577425E-F935-4FC9-465E-C6EFC4768606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Сохранить как </a:t>
            </a:r>
            <a:r>
              <a:rPr lang="en-US" sz="2000" b="1" dirty="0">
                <a:latin typeface="+mn-lt"/>
              </a:rPr>
              <a:t>csv </a:t>
            </a:r>
            <a:r>
              <a:rPr lang="ru-RU" sz="2000" b="1" dirty="0">
                <a:latin typeface="+mn-lt"/>
              </a:rPr>
              <a:t>и использовать парсер?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Неплохой вариант, но нужно переводить в другой формат, </a:t>
            </a:r>
            <a:r>
              <a:rPr lang="ru-RU" sz="2000" dirty="0" err="1">
                <a:latin typeface="Kaspersky Sans Display" panose="020B0003020000020004" pitchFamily="34" charset="0"/>
              </a:rPr>
              <a:t>парсить</a:t>
            </a:r>
            <a:r>
              <a:rPr lang="ru-RU" sz="2000" dirty="0">
                <a:latin typeface="Kaspersky Sans Display" panose="020B0003020000020004" pitchFamily="34" charset="0"/>
              </a:rPr>
              <a:t>, использовать сторонние библиотеки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7D4AE290-B530-D335-5FB6-40FA5FD4B116}"/>
              </a:ext>
            </a:extLst>
          </p:cNvPr>
          <p:cNvSpPr txBox="1">
            <a:spLocks/>
          </p:cNvSpPr>
          <p:nvPr/>
        </p:nvSpPr>
        <p:spPr>
          <a:xfrm>
            <a:off x="6912089" y="377187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Нам может помочь </a:t>
            </a:r>
            <a:r>
              <a:rPr lang="en-US" sz="2000" b="1" dirty="0">
                <a:latin typeface="+mn-lt"/>
              </a:rPr>
              <a:t>F#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 нем есть готовый механизм для доступа к структурированным 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3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34AA5E-AA03-4700-B067-2DFE6995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980085"/>
              </p:ext>
            </p:extLst>
          </p:nvPr>
        </p:nvGraphicFramePr>
        <p:xfrm>
          <a:off x="548641" y="1645920"/>
          <a:ext cx="5547359" cy="4608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Текст 9">
            <a:extLst>
              <a:ext uri="{FF2B5EF4-FFF2-40B4-BE49-F238E27FC236}">
                <a16:creationId xmlns:a16="http://schemas.microsoft.com/office/drawing/2014/main" id="{B1D1EC5C-3FB2-4D0D-201C-48C24928C401}"/>
              </a:ext>
            </a:extLst>
          </p:cNvPr>
          <p:cNvSpPr txBox="1">
            <a:spLocks/>
          </p:cNvSpPr>
          <p:nvPr/>
        </p:nvSpPr>
        <p:spPr>
          <a:xfrm>
            <a:off x="216001" y="308654"/>
            <a:ext cx="11713633" cy="4327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Kaspersky Sans Display" panose="020B0003020000020004" pitchFamily="34" charset="0"/>
              </a:rPr>
              <a:t>Approval-</a:t>
            </a:r>
            <a:r>
              <a:rPr lang="ru-RU" sz="2000" dirty="0">
                <a:latin typeface="Kaspersky Sans Display" panose="020B0003020000020004" pitchFamily="34" charset="0"/>
              </a:rPr>
              <a:t>тестирование это просто и удобно, но статистика…</a:t>
            </a:r>
            <a:endParaRPr lang="x-none" sz="2000" dirty="0">
              <a:latin typeface="Kaspersky Sans Display" panose="020B00030200000200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BD6EA1-F5B6-734C-C1BC-0FF2CCF51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919022"/>
              </p:ext>
            </p:extLst>
          </p:nvPr>
        </p:nvGraphicFramePr>
        <p:xfrm>
          <a:off x="5093225" y="1645920"/>
          <a:ext cx="5547359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869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5CFD9-F104-5489-4268-F9424E99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0584466C-F943-2812-4704-E02A58759B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Провайдеры типа в </a:t>
            </a:r>
            <a:r>
              <a:rPr lang="en-US" dirty="0"/>
              <a:t>F#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0DB031B3-9AA1-BCCC-5F62-88EA0BC709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7" y="3141707"/>
            <a:ext cx="4226151" cy="1295400"/>
          </a:xfrm>
        </p:spPr>
        <p:txBody>
          <a:bodyPr/>
          <a:lstStyle/>
          <a:p>
            <a:pPr lvl="3">
              <a:buNone/>
            </a:pPr>
            <a:r>
              <a:rPr lang="ru-RU" b="1" dirty="0"/>
              <a:t>Автоматическая генерация типа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На основе файла во время компиляции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976C83D-ED54-90D2-97B9-60319971E8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7" y="4883978"/>
            <a:ext cx="3983567" cy="1295400"/>
          </a:xfrm>
        </p:spPr>
        <p:txBody>
          <a:bodyPr>
            <a:normAutofit fontScale="92500"/>
          </a:bodyPr>
          <a:lstStyle/>
          <a:p>
            <a:pPr lvl="3">
              <a:buNone/>
            </a:pPr>
            <a:r>
              <a:rPr lang="en-US" b="1" dirty="0"/>
              <a:t>F# </a:t>
            </a:r>
            <a:r>
              <a:rPr lang="ru-RU" b="1" dirty="0"/>
              <a:t>проект с провайдером типа	 можно подключить к тестам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И таким образом сократить секцию </a:t>
            </a:r>
            <a:r>
              <a:rPr lang="en-US" dirty="0">
                <a:latin typeface="Kaspersky Sans Display" panose="020B0003020000020004" pitchFamily="34" charset="0"/>
              </a:rPr>
              <a:t>Arrange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1659626-0734-7E88-31B0-EBA702DD7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2" y="4883978"/>
            <a:ext cx="3983567" cy="1644813"/>
          </a:xfrm>
        </p:spPr>
        <p:txBody>
          <a:bodyPr>
            <a:normAutofit lnSpcReduction="10000"/>
          </a:bodyPr>
          <a:lstStyle/>
          <a:p>
            <a:pPr lvl="3">
              <a:buNone/>
            </a:pPr>
            <a:r>
              <a:rPr lang="ru-RU" b="1" dirty="0"/>
              <a:t>Есть провайдеры типа для разных источников</a:t>
            </a:r>
          </a:p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Excel: </a:t>
            </a:r>
            <a:r>
              <a:rPr lang="en-US" dirty="0" err="1">
                <a:latin typeface="Kaspersky Sans Display" panose="020B0003020000020004" pitchFamily="34" charset="0"/>
              </a:rPr>
              <a:t>FSharp.ExcelProvider</a:t>
            </a:r>
            <a:endParaRPr lang="ru-RU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CSV: </a:t>
            </a:r>
            <a:r>
              <a:rPr lang="ru-RU" dirty="0">
                <a:latin typeface="Kaspersky Sans Display" panose="020B0003020000020004" pitchFamily="34" charset="0"/>
              </a:rPr>
              <a:t>встроен в </a:t>
            </a:r>
            <a:r>
              <a:rPr lang="en-US" dirty="0" err="1">
                <a:latin typeface="Kaspersky Sans Display" panose="020B0003020000020004" pitchFamily="34" charset="0"/>
              </a:rPr>
              <a:t>FSharp.Data</a:t>
            </a:r>
            <a:endParaRPr lang="en-US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А также баз данных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362E03-2564-1A80-F67C-328CE0A80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Что это?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Мощный и удобный механизм типобезопасного доступа к структурированным данным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76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8887B-F37D-7145-37C4-E159746A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58C118-2E68-4EE7-8A97-70FD4A03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Атрибуты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],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] +</a:t>
            </a:r>
            <a:r>
              <a:rPr lang="ru-RU" sz="2000" dirty="0">
                <a:latin typeface="Kaspersky Sans Display" panose="020B0003020000020004" pitchFamily="34" charset="0"/>
              </a:rPr>
              <a:t> получение данных из внешнего файла 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0F7A0-5205-D7FC-060E-845A9E4C123E}"/>
              </a:ext>
            </a:extLst>
          </p:cNvPr>
          <p:cNvSpPr txBox="1"/>
          <p:nvPr/>
        </p:nvSpPr>
        <p:spPr>
          <a:xfrm>
            <a:off x="2273300" y="1493758"/>
            <a:ext cx="7924800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6.25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5.45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TestTableCase1(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value1,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value2, ...,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A7FBE-0133-5C2E-132C-B820A4530964}"/>
              </a:ext>
            </a:extLst>
          </p:cNvPr>
          <p:cNvSpPr txBox="1"/>
          <p:nvPr/>
        </p:nvSpPr>
        <p:spPr>
          <a:xfrm>
            <a:off x="2273300" y="3035805"/>
            <a:ext cx="7924800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nameof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TestTableCaseN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lines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GetLinesFromFile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lines)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ParseLine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{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data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28F30-69BB-A0AC-657D-35B1C6FC4745}"/>
              </a:ext>
            </a:extLst>
          </p:cNvPr>
          <p:cNvSpPr/>
          <p:nvPr/>
        </p:nvSpPr>
        <p:spPr>
          <a:xfrm>
            <a:off x="4540382" y="3428999"/>
            <a:ext cx="1384930" cy="210521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032E3-F5DF-3378-4BB7-128551CE23DF}"/>
              </a:ext>
            </a:extLst>
          </p:cNvPr>
          <p:cNvSpPr/>
          <p:nvPr/>
        </p:nvSpPr>
        <p:spPr>
          <a:xfrm>
            <a:off x="5205415" y="5390912"/>
            <a:ext cx="1781170" cy="210521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520DB-775E-BBC0-7F10-F81B20F56071}"/>
              </a:ext>
            </a:extLst>
          </p:cNvPr>
          <p:cNvCxnSpPr/>
          <p:nvPr/>
        </p:nvCxnSpPr>
        <p:spPr>
          <a:xfrm flipH="1" flipV="1">
            <a:off x="5760720" y="3639520"/>
            <a:ext cx="676656" cy="1751392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77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213B-6411-56E9-24B8-9DEF2361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B1AA5C-8EF5-8DC7-5D19-87770FE4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Парсинг</a:t>
            </a:r>
            <a:r>
              <a:rPr lang="ru-RU" sz="2000" dirty="0">
                <a:latin typeface="Kaspersky Sans Display" panose="020B0003020000020004" pitchFamily="34" charset="0"/>
              </a:rPr>
              <a:t> при помощи </a:t>
            </a:r>
            <a:r>
              <a:rPr lang="en-US" sz="2000" dirty="0">
                <a:latin typeface="Kaspersky Sans Display" panose="020B0003020000020004" pitchFamily="34" charset="0"/>
              </a:rPr>
              <a:t>F#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F3FFB-A2D2-E80B-56C7-E49C7F55214C}"/>
              </a:ext>
            </a:extLst>
          </p:cNvPr>
          <p:cNvSpPr txBox="1"/>
          <p:nvPr/>
        </p:nvSpPr>
        <p:spPr>
          <a:xfrm>
            <a:off x="1503942" y="1443841"/>
            <a:ext cx="910309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ExcelDataHelper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FSharp.Interop.Excel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SpbDotNet.Approvals.Model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[&lt;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Literal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__SOURCE_DIRECTORY__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DataSamples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/InputData.xlsx"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ExcelFile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(sheet: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sheet.Data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((</a:t>
            </a:r>
            <a:r>
              <a:rPr lang="en-US" sz="1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row.UserId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row.RawInput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GetInputDataItems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(path: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(path)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toArray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855E5-FBF2-681A-D0D3-3E1F303A4912}"/>
              </a:ext>
            </a:extLst>
          </p:cNvPr>
          <p:cNvSpPr/>
          <p:nvPr/>
        </p:nvSpPr>
        <p:spPr>
          <a:xfrm>
            <a:off x="6968359" y="2667526"/>
            <a:ext cx="3216165" cy="409903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9C774-65A7-3F56-3DE9-E5EFD79D8D2E}"/>
              </a:ext>
            </a:extLst>
          </p:cNvPr>
          <p:cNvSpPr/>
          <p:nvPr/>
        </p:nvSpPr>
        <p:spPr>
          <a:xfrm>
            <a:off x="4792717" y="3972910"/>
            <a:ext cx="4433264" cy="359454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4B5CFB-A166-D10E-3A6F-6DB6C73A0BDA}"/>
              </a:ext>
            </a:extLst>
          </p:cNvPr>
          <p:cNvCxnSpPr/>
          <p:nvPr/>
        </p:nvCxnSpPr>
        <p:spPr>
          <a:xfrm flipH="1">
            <a:off x="7668348" y="3077429"/>
            <a:ext cx="920706" cy="851338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3B26590-2D42-E62B-A414-30ADC21FC251}"/>
              </a:ext>
            </a:extLst>
          </p:cNvPr>
          <p:cNvSpPr/>
          <p:nvPr/>
        </p:nvSpPr>
        <p:spPr>
          <a:xfrm>
            <a:off x="1932432" y="4468368"/>
            <a:ext cx="4358640" cy="730347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278F8-2068-0716-5F4A-6F70B6832412}"/>
              </a:ext>
            </a:extLst>
          </p:cNvPr>
          <p:cNvCxnSpPr>
            <a:cxnSpLocks/>
          </p:cNvCxnSpPr>
          <p:nvPr/>
        </p:nvCxnSpPr>
        <p:spPr>
          <a:xfrm flipH="1" flipV="1">
            <a:off x="6055491" y="5242858"/>
            <a:ext cx="1028061" cy="694646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2E0F4E-B2EE-E43D-C080-817352CFB8B0}"/>
              </a:ext>
            </a:extLst>
          </p:cNvPr>
          <p:cNvSpPr txBox="1"/>
          <p:nvPr/>
        </p:nvSpPr>
        <p:spPr>
          <a:xfrm>
            <a:off x="7174152" y="5752838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Метод для использования в тесте</a:t>
            </a:r>
            <a:endParaRPr lang="en-US" dirty="0">
              <a:latin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81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6517-1CF8-ED2A-29E0-CC7AEA770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40BC4-8774-8230-535E-C6D307BF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4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546230-EFE5-ADF3-AA52-35E30A6E7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4 – </a:t>
            </a:r>
            <a:r>
              <a:rPr lang="ru-RU" dirty="0"/>
              <a:t>Использование </a:t>
            </a:r>
            <a:r>
              <a:rPr lang="en-US" dirty="0"/>
              <a:t>F# Type Providers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628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E12B-2F62-DEEB-A9F7-EB98A0CD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706E0A0E-E9EB-157B-9B8B-E7B0A2EF5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/>
          </a:bodyPr>
          <a:lstStyle/>
          <a:p>
            <a:r>
              <a:rPr lang="ru-RU" dirty="0"/>
              <a:t>Сценарий </a:t>
            </a:r>
            <a:r>
              <a:rPr lang="en-US" dirty="0"/>
              <a:t>4</a:t>
            </a:r>
            <a:r>
              <a:rPr lang="ru-RU" dirty="0"/>
              <a:t>.</a:t>
            </a:r>
          </a:p>
          <a:p>
            <a:r>
              <a:rPr lang="ru-RU" dirty="0"/>
              <a:t>Баг с </a:t>
            </a:r>
            <a:r>
              <a:rPr lang="ru-RU" dirty="0" err="1"/>
              <a:t>прода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2A72DE1E-C966-749D-937B-ED903A0F9DE0}"/>
              </a:ext>
            </a:extLst>
          </p:cNvPr>
          <p:cNvSpPr txBox="1">
            <a:spLocks/>
          </p:cNvSpPr>
          <p:nvPr/>
        </p:nvSpPr>
        <p:spPr>
          <a:xfrm>
            <a:off x="6912088" y="3215636"/>
            <a:ext cx="3983567" cy="1290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Есть</a:t>
            </a:r>
            <a:r>
              <a:rPr lang="en-US" sz="2000" b="1" dirty="0">
                <a:latin typeface="+mn-lt"/>
              </a:rPr>
              <a:t>: </a:t>
            </a:r>
            <a:r>
              <a:rPr lang="ru-RU" sz="2000" b="1" dirty="0">
                <a:latin typeface="+mn-lt"/>
              </a:rPr>
              <a:t>готовый ввод (</a:t>
            </a:r>
            <a:r>
              <a:rPr lang="en-US" sz="2000" b="1" dirty="0">
                <a:latin typeface="+mn-lt"/>
              </a:rPr>
              <a:t>request), </a:t>
            </a:r>
            <a:r>
              <a:rPr lang="ru-RU" sz="2000" b="1" dirty="0">
                <a:latin typeface="+mn-lt"/>
              </a:rPr>
              <a:t>готовый вывод (</a:t>
            </a:r>
            <a:r>
              <a:rPr lang="en-US" sz="2000" b="1" dirty="0">
                <a:latin typeface="+mn-lt"/>
              </a:rPr>
              <a:t>response)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А также логика в сервисах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F31B022-6608-13BD-644F-0CD9CA707A8D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 </a:t>
            </a:r>
            <a:r>
              <a:rPr lang="ru-RU" sz="2000" b="1" dirty="0" err="1">
                <a:latin typeface="+mn-lt"/>
              </a:rPr>
              <a:t>прода</a:t>
            </a:r>
            <a:r>
              <a:rPr lang="ru-RU" sz="2000" b="1" dirty="0">
                <a:latin typeface="+mn-lt"/>
              </a:rPr>
              <a:t> пришел баг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Какой-то параметр принимает ошибочное значение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BB8CF74-ABF0-B6B1-0016-B643BF715625}"/>
              </a:ext>
            </a:extLst>
          </p:cNvPr>
          <p:cNvSpPr txBox="1">
            <a:spLocks/>
          </p:cNvSpPr>
          <p:nvPr/>
        </p:nvSpPr>
        <p:spPr>
          <a:xfrm>
            <a:off x="6912088" y="4869077"/>
            <a:ext cx="3983567" cy="12054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Необходимо</a:t>
            </a:r>
            <a:r>
              <a:rPr lang="en-US" sz="2000" b="1" dirty="0">
                <a:latin typeface="+mn-lt"/>
              </a:rPr>
              <a:t>: </a:t>
            </a:r>
            <a:r>
              <a:rPr lang="ru-RU" sz="2000" b="1" dirty="0">
                <a:latin typeface="+mn-lt"/>
              </a:rPr>
              <a:t>починить и воспроизвести в тесте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09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FBAEE6A9-4014-98E7-E3CE-D5CE2BDE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315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5775127" cy="1968217"/>
          </a:xfrm>
        </p:spPr>
        <p:txBody>
          <a:bodyPr>
            <a:normAutofit/>
          </a:bodyPr>
          <a:lstStyle/>
          <a:p>
            <a:r>
              <a:rPr lang="ru-RU" dirty="0"/>
              <a:t>Гибридный тест</a:t>
            </a:r>
            <a:r>
              <a:rPr lang="en-US" dirty="0"/>
              <a:t> – </a:t>
            </a:r>
            <a:r>
              <a:rPr lang="ru-RU" dirty="0"/>
              <a:t>сумма подходов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Еще не интеграционный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Некоторые сервисы могут быть </a:t>
            </a:r>
            <a:r>
              <a:rPr lang="ru-RU" dirty="0" err="1">
                <a:latin typeface="Kaspersky Sans Display" panose="020B0003020000020004" pitchFamily="34" charset="0"/>
              </a:rPr>
              <a:t>замоканы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Текст ответа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Может быть использован для </a:t>
            </a:r>
            <a:r>
              <a:rPr lang="ru-RU" dirty="0" err="1">
                <a:latin typeface="Kaspersky Sans Display" panose="020B0003020000020004" pitchFamily="34" charset="0"/>
              </a:rPr>
              <a:t>аппрувала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Текст запроса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Готовые данные для </a:t>
            </a:r>
            <a:r>
              <a:rPr lang="en-US" dirty="0">
                <a:latin typeface="Kaspersky Sans Display" panose="020B0003020000020004" pitchFamily="34" charset="0"/>
              </a:rPr>
              <a:t>Arrange / Act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Уже не юнит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Позволяет воспроизвести всю цепочку построения ответа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48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C47D7-B617-0F49-4610-B3675507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6F278-AC72-46B8-ABF2-E941E587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гибридного теста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FD4B8-2C9C-AE45-B89A-036C338CE88C}"/>
              </a:ext>
            </a:extLst>
          </p:cNvPr>
          <p:cNvSpPr txBox="1"/>
          <p:nvPr/>
        </p:nvSpPr>
        <p:spPr>
          <a:xfrm>
            <a:off x="891540" y="1071354"/>
            <a:ext cx="95707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Task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GetPositionsForMultipleContracts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DevCases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/Data/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MultipleContractsApiRequest.json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DevCases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/Data/MultipleContractsApiResponse.csv"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UnitTestDataHelper.GetPositionKeepingCheckTransactions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request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JsonSerializer.Deserialize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PositionGetRequest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File.ReadAllText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transactionApiMock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.Setup(m =&gt;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m.GetTransactionAmountsByFilterAsync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It.Is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TransactionAmountsGetRequest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&gt;(r =&gt;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r.Filters.Contains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$"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ContractId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==2076|2078|2079"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apiData.ToList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positionService.GetPositionsAsync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(request);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ApprovalTestHelper.Verify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02BE8-6CF8-1D7B-CAF9-BE8787A55844}"/>
              </a:ext>
            </a:extLst>
          </p:cNvPr>
          <p:cNvSpPr/>
          <p:nvPr/>
        </p:nvSpPr>
        <p:spPr>
          <a:xfrm>
            <a:off x="1242060" y="1592580"/>
            <a:ext cx="6042660" cy="480060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D8685-683A-B989-7CE9-C4EF2E20CB5F}"/>
              </a:ext>
            </a:extLst>
          </p:cNvPr>
          <p:cNvSpPr/>
          <p:nvPr/>
        </p:nvSpPr>
        <p:spPr>
          <a:xfrm>
            <a:off x="1242060" y="2842260"/>
            <a:ext cx="5654040" cy="1013461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15253E-0116-0CCE-D28E-2FFA765C3531}"/>
              </a:ext>
            </a:extLst>
          </p:cNvPr>
          <p:cNvCxnSpPr/>
          <p:nvPr/>
        </p:nvCxnSpPr>
        <p:spPr>
          <a:xfrm flipH="1">
            <a:off x="7033260" y="3406140"/>
            <a:ext cx="1120140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D815AE-3C93-013B-9E0F-870E996C4BAB}"/>
              </a:ext>
            </a:extLst>
          </p:cNvPr>
          <p:cNvSpPr txBox="1"/>
          <p:nvPr/>
        </p:nvSpPr>
        <p:spPr>
          <a:xfrm>
            <a:off x="8260080" y="3113454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Частичный мок </a:t>
            </a:r>
          </a:p>
          <a:p>
            <a:r>
              <a:rPr lang="ru-RU" dirty="0">
                <a:latin typeface="Kaspersky Sans Display" panose="020B0604020202020204" charset="0"/>
              </a:rPr>
              <a:t>с реальными данными</a:t>
            </a:r>
            <a:endParaRPr lang="en-US" dirty="0">
              <a:latin typeface="Kaspersky Sans Display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74737-3503-ECAD-E82E-8BD864BC240F}"/>
              </a:ext>
            </a:extLst>
          </p:cNvPr>
          <p:cNvCxnSpPr/>
          <p:nvPr/>
        </p:nvCxnSpPr>
        <p:spPr>
          <a:xfrm flipH="1">
            <a:off x="7376160" y="1828800"/>
            <a:ext cx="1120140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7DA1E3-3A0D-2546-3391-808D797672BA}"/>
              </a:ext>
            </a:extLst>
          </p:cNvPr>
          <p:cNvSpPr txBox="1"/>
          <p:nvPr/>
        </p:nvSpPr>
        <p:spPr>
          <a:xfrm>
            <a:off x="8587740" y="150563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Реальные данные запроса</a:t>
            </a:r>
          </a:p>
          <a:p>
            <a:r>
              <a:rPr lang="ru-RU" dirty="0">
                <a:latin typeface="Kaspersky Sans Display" panose="020B0604020202020204" charset="0"/>
              </a:rPr>
              <a:t>и ответа </a:t>
            </a:r>
            <a:r>
              <a:rPr lang="en-US" dirty="0">
                <a:latin typeface="Kaspersky Sans Display" panose="020B0604020202020204" charset="0"/>
              </a:rPr>
              <a:t>API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6BC06-C761-4B72-FA81-0E4F8D21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24" y="5106847"/>
            <a:ext cx="7193768" cy="11745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03687B-C89D-4FA4-6A81-A73FFBEEDA72}"/>
              </a:ext>
            </a:extLst>
          </p:cNvPr>
          <p:cNvSpPr/>
          <p:nvPr/>
        </p:nvSpPr>
        <p:spPr>
          <a:xfrm>
            <a:off x="1242060" y="3855721"/>
            <a:ext cx="5654040" cy="403859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6E958-F43F-9F62-63FC-E3A430D820E3}"/>
              </a:ext>
            </a:extLst>
          </p:cNvPr>
          <p:cNvCxnSpPr/>
          <p:nvPr/>
        </p:nvCxnSpPr>
        <p:spPr>
          <a:xfrm flipH="1">
            <a:off x="7027268" y="4085852"/>
            <a:ext cx="1120140" cy="0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87F259-B89B-DC83-66FB-AE71DF75402C}"/>
              </a:ext>
            </a:extLst>
          </p:cNvPr>
          <p:cNvSpPr txBox="1"/>
          <p:nvPr/>
        </p:nvSpPr>
        <p:spPr>
          <a:xfrm>
            <a:off x="8257868" y="3870454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Реальная логика вычислений</a:t>
            </a:r>
            <a:endParaRPr lang="en-US" dirty="0">
              <a:latin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55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red hair and a red button&#10;&#10;AI-generated content may be incorrect.">
            <a:extLst>
              <a:ext uri="{FF2B5EF4-FFF2-40B4-BE49-F238E27FC236}">
                <a16:creationId xmlns:a16="http://schemas.microsoft.com/office/drawing/2014/main" id="{9A476743-CB21-A458-92A0-872EC377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60" y="526843"/>
            <a:ext cx="3833280" cy="58043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905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3FC8E-4B39-2092-DE52-A01C7241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E0E8EF45-070C-A3F7-EFC6-A40716952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Минусы </a:t>
            </a:r>
            <a:r>
              <a:rPr lang="ru-RU" dirty="0" err="1"/>
              <a:t>аппрувалов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77780FAC-A70B-F81D-B07A-0ACD520A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Требуют внимательности при начальной проверке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Особенно при объемных результатах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45F65EA-10A7-17E5-98BB-168ADD8FBA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Стремление делать ими всё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Даже в самых простых случаях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780D0E6C-1EF7-4265-B710-EB11321D05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Немного медленнее </a:t>
            </a:r>
            <a:r>
              <a:rPr lang="ru-RU" b="1" dirty="0" err="1"/>
              <a:t>ассертов</a:t>
            </a:r>
            <a:endParaRPr lang="ru-RU" b="1" dirty="0"/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А также растет количество файлов в репозитории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845479BF-0987-0757-6894-A74CAE1827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Для детерминированных данные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Плюс обращать внимание на локализацию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9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Что мы знаем о юнит тестах?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09024" y="1268762"/>
            <a:ext cx="4131523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Гарантируют стабильность кода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снижают технический долг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53474" y="263691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Dependency Injection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Неразрывно связаны с </a:t>
            </a:r>
            <a:r>
              <a:rPr lang="en-US" sz="2000" dirty="0">
                <a:latin typeface="Kaspersky Sans Display" panose="020B0003020000020004" pitchFamily="34" charset="0"/>
              </a:rPr>
              <a:t>DI</a:t>
            </a:r>
            <a:r>
              <a:rPr lang="ru-RU" sz="2000" dirty="0">
                <a:latin typeface="Kaspersky Sans Display" panose="020B0003020000020004" pitchFamily="34" charset="0"/>
              </a:rPr>
              <a:t> через </a:t>
            </a:r>
            <a:r>
              <a:rPr lang="ru-RU" sz="2000" dirty="0" err="1">
                <a:latin typeface="Kaspersky Sans Display" panose="020B0003020000020004" pitchFamily="34" charset="0"/>
              </a:rPr>
              <a:t>моки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53474" y="4221088"/>
            <a:ext cx="3983567" cy="18368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Пишутся обычно в трех случаях</a:t>
            </a:r>
            <a:r>
              <a:rPr lang="en-US" sz="2000" b="1" dirty="0">
                <a:latin typeface="+mn-lt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003020000020004" pitchFamily="34" charset="0"/>
              </a:rPr>
              <a:t>Покрыть старую логику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Kaspersky Sans Display" panose="020B0003020000020004" pitchFamily="34" charset="0"/>
              </a:rPr>
              <a:t>TDD</a:t>
            </a:r>
            <a:endParaRPr lang="ru-RU" sz="2000" dirty="0">
              <a:latin typeface="Kaspersky Sans Display" panose="020B00030200000200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003020000020004" pitchFamily="34" charset="0"/>
              </a:rPr>
              <a:t>Нашелся баг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pPr>
              <a:buNone/>
            </a:pP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59895-D92D-E4BB-0D4C-A53303B6E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76A6CA51-08DD-9EDE-95A8-4E24378C8C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2" y="1268762"/>
            <a:ext cx="9447967" cy="1968217"/>
          </a:xfrm>
        </p:spPr>
        <p:txBody>
          <a:bodyPr/>
          <a:lstStyle/>
          <a:p>
            <a:r>
              <a:rPr lang="ru-RU" dirty="0"/>
              <a:t>Альтернатива – </a:t>
            </a:r>
            <a:r>
              <a:rPr lang="en-US" dirty="0"/>
              <a:t>Verify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799D0D3B-D97A-D513-1658-DA76B22ED6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Были решены некоторые проблемы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В том числе с датами и </a:t>
            </a:r>
            <a:r>
              <a:rPr lang="ru-RU" dirty="0" err="1">
                <a:latin typeface="Kaspersky Sans Display" panose="020B0003020000020004" pitchFamily="34" charset="0"/>
              </a:rPr>
              <a:t>гуидами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3EE90FC-6867-44B5-FC97-105B04D4A7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51452" y="4941538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Активно поддерживается сообществом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88C41FC2-AF56-0BFC-B381-ADE9303D41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2067" y="4941538"/>
            <a:ext cx="4456869" cy="1295400"/>
          </a:xfrm>
        </p:spPr>
        <p:txBody>
          <a:bodyPr/>
          <a:lstStyle/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https://github.com/VerifyTest/Verify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BABC947A-52A8-7D32-052E-AEDC5900F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Развитие </a:t>
            </a:r>
            <a:r>
              <a:rPr lang="en-US" b="1" dirty="0"/>
              <a:t>Approvals.NET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Более современная версия, но в основе тот же подход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47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6BEA-D825-2428-D326-F9E8676C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CC85DDB-04FE-87D5-9862-822799F01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21284"/>
              </p:ext>
            </p:extLst>
          </p:nvPr>
        </p:nvGraphicFramePr>
        <p:xfrm>
          <a:off x="1727515" y="641689"/>
          <a:ext cx="8856665" cy="568513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922397">
                  <a:extLst>
                    <a:ext uri="{9D8B030D-6E8A-4147-A177-3AD203B41FA5}">
                      <a16:colId xmlns:a16="http://schemas.microsoft.com/office/drawing/2014/main" val="213314662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833897476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482573348"/>
                    </a:ext>
                  </a:extLst>
                </a:gridCol>
              </a:tblGrid>
              <a:tr h="430604">
                <a:tc gridSpan="3"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Когда использовать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Approvals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Kaspersky Sans Display Semibold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396639"/>
                  </a:ext>
                </a:extLst>
              </a:tr>
              <a:tr h="233483"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966846"/>
                  </a:ext>
                </a:extLst>
              </a:tr>
              <a:tr h="358837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48628"/>
                  </a:ext>
                </a:extLst>
              </a:tr>
              <a:tr h="4233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500" dirty="0">
                          <a:effectLst/>
                        </a:rPr>
                        <a:t>Сценарий</a:t>
                      </a:r>
                      <a:endParaRPr lang="en-US" sz="19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solidFill>
                            <a:schemeClr val="accent1"/>
                          </a:solidFill>
                          <a:latin typeface="+mj-lt"/>
                        </a:rPr>
                        <a:t>Approvals</a:t>
                      </a:r>
                      <a:endParaRPr lang="ru-RU" sz="13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ru-RU" sz="1300" dirty="0">
                          <a:solidFill>
                            <a:schemeClr val="accent1"/>
                          </a:solidFill>
                          <a:latin typeface="+mn-lt"/>
                        </a:rPr>
                        <a:t>«Обычные» тесты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18416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части объекта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15581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точных значений</a:t>
                      </a:r>
                      <a:endParaRPr lang="ru-RU" sz="1100" dirty="0">
                        <a:latin typeface="Kaspersky Sans Display Light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1494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Проверка больших объектов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JSON, 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таблицы, </a:t>
                      </a: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логи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)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2641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Детерменированные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 сложные данные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573127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Динамические значения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81829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Вхождения строк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+mj-lt"/>
                        </a:rPr>
                        <a:t>StartsWith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ru-RU" sz="1500" dirty="0">
                          <a:effectLst/>
                          <a:latin typeface="+mj-lt"/>
                        </a:rPr>
                        <a:t>нужные байты </a:t>
                      </a:r>
                      <a:r>
                        <a:rPr lang="ru-RU" sz="1500" dirty="0" err="1">
                          <a:effectLst/>
                          <a:latin typeface="+mj-lt"/>
                        </a:rPr>
                        <a:t>итд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296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cartoon of a person crying&#10;&#10;AI-generated content may be incorrect.">
            <a:extLst>
              <a:ext uri="{FF2B5EF4-FFF2-40B4-BE49-F238E27FC236}">
                <a16:creationId xmlns:a16="http://schemas.microsoft.com/office/drawing/2014/main" id="{9C4D984C-E843-2F10-9B38-3C74F02B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89" y="586285"/>
            <a:ext cx="7688180" cy="56735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1204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788707"/>
            <a:ext cx="11521280" cy="1128380"/>
          </a:xfrm>
        </p:spPr>
        <p:txBody>
          <a:bodyPr/>
          <a:lstStyle/>
          <a:p>
            <a:pPr algn="ctr"/>
            <a:r>
              <a:rPr lang="ru-RU" sz="4000" dirty="0"/>
              <a:t>Спасибо за внимание!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25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Структура теста из трех секций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0" y="304495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Act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Вызов метода. Самая короткая.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Arrange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Вывод моков и их реакции на входные данные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Assert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Проверяются поля результата, вызовы и данные методов моков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8A257B-C028-04E0-3C42-57E73A15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Пример обычного теста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ED608-072D-FF45-3CA9-0BA85BCC28C7}"/>
              </a:ext>
            </a:extLst>
          </p:cNvPr>
          <p:cNvSpPr txBox="1"/>
          <p:nvPr/>
        </p:nvSpPr>
        <p:spPr>
          <a:xfrm>
            <a:off x="1488824" y="1074509"/>
            <a:ext cx="1003141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buNone/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Test()</a:t>
            </a:r>
          </a:p>
          <a:p>
            <a:pPr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Arrange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_service1Mock.When(...).Do(...);</a:t>
            </a:r>
          </a:p>
          <a:p>
            <a:pPr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_service2Mock.When(...).Returns(...);</a:t>
            </a:r>
          </a:p>
          <a:p>
            <a:pPr>
              <a:buNone/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Act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outputData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_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testedService.DoSomething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внутри использует _</a:t>
            </a: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service1Mock, _service2Mock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Assert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ExpectedValue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outputData.Field1);</a:t>
            </a:r>
          </a:p>
          <a:p>
            <a:pPr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_service1.Received(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DoSomethingElse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57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6741597" cy="1968217"/>
          </a:xfrm>
        </p:spPr>
        <p:txBody>
          <a:bodyPr>
            <a:normAutofit/>
          </a:bodyPr>
          <a:lstStyle/>
          <a:p>
            <a:r>
              <a:rPr lang="ru-RU" dirty="0"/>
              <a:t>Когда тесты начинают усложняться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Если тест сложно писать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То надо еще раз посмотреть на архитектуру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en-US" b="1" dirty="0">
                <a:latin typeface="Kaspersky Sans Display" panose="020B0003020000020004" pitchFamily="34" charset="0"/>
              </a:rPr>
              <a:t>Act </a:t>
            </a:r>
            <a:r>
              <a:rPr lang="ru-RU" b="1" dirty="0">
                <a:latin typeface="Kaspersky Sans Display" panose="020B0003020000020004" pitchFamily="34" charset="0"/>
              </a:rPr>
              <a:t>остается коротким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Но </a:t>
            </a:r>
            <a:r>
              <a:rPr lang="en-US" dirty="0">
                <a:latin typeface="Kaspersky Sans Display" panose="020B0003020000020004" pitchFamily="34" charset="0"/>
              </a:rPr>
              <a:t>Arrange </a:t>
            </a:r>
            <a:r>
              <a:rPr lang="ru-RU" dirty="0">
                <a:latin typeface="Kaspersky Sans Display" panose="020B0003020000020004" pitchFamily="34" charset="0"/>
              </a:rPr>
              <a:t>и </a:t>
            </a:r>
            <a:r>
              <a:rPr lang="en-US" dirty="0">
                <a:latin typeface="Kaspersky Sans Display" panose="020B0003020000020004" pitchFamily="34" charset="0"/>
              </a:rPr>
              <a:t>Assert </a:t>
            </a:r>
            <a:r>
              <a:rPr lang="ru-RU" dirty="0">
                <a:latin typeface="Kaspersky Sans Display" panose="020B0003020000020004" pitchFamily="34" charset="0"/>
              </a:rPr>
              <a:t>растут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Но! Метод может быть сложен сам по себе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003020000020004" pitchFamily="34" charset="0"/>
              </a:rPr>
              <a:t>Простые тесты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 вызывают проблем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88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D87DC73-0562-EA79-4F00-C4D8CB50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80" y="580009"/>
            <a:ext cx="6230240" cy="569798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88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2691</Words>
  <Application>Microsoft Office PowerPoint</Application>
  <PresentationFormat>Widescreen</PresentationFormat>
  <Paragraphs>461</Paragraphs>
  <Slides>53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Aptos</vt:lpstr>
      <vt:lpstr>Aptos Display</vt:lpstr>
      <vt:lpstr>Arial</vt:lpstr>
      <vt:lpstr>Cascadia Mono</vt:lpstr>
      <vt:lpstr>Consolas</vt:lpstr>
      <vt:lpstr>Kaspersky Sans Display</vt:lpstr>
      <vt:lpstr>Kaspersky Sans Display Light</vt:lpstr>
      <vt:lpstr>Kaspersky Sans Display Medium</vt:lpstr>
      <vt:lpstr>Kaspersky Sans Display Semibold</vt:lpstr>
      <vt:lpstr>Wingdings</vt:lpstr>
      <vt:lpstr>Office Theme</vt:lpstr>
      <vt:lpstr>Аппрувал-тестирование в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обычного теста</vt:lpstr>
      <vt:lpstr>PowerPoint Presentation</vt:lpstr>
      <vt:lpstr>PowerPoint Presentation</vt:lpstr>
      <vt:lpstr>Часть 1. Рост сложности секции Assert</vt:lpstr>
      <vt:lpstr>PowerPoint Presentation</vt:lpstr>
      <vt:lpstr>Рост количества ассертов</vt:lpstr>
      <vt:lpstr>Реальный пример – иерархии позиций и финансовых транзакций</vt:lpstr>
      <vt:lpstr>PowerPoint Presentation</vt:lpstr>
      <vt:lpstr>PowerPoint Presentation</vt:lpstr>
      <vt:lpstr>PowerPoint Presentation</vt:lpstr>
      <vt:lpstr>Пример теста с использованием библиотеки https://github.com/approvals/ApprovalTests.Net </vt:lpstr>
      <vt:lpstr>Пример теста с использованием библиотеки https://github.com/VerifyTests/Verify </vt:lpstr>
      <vt:lpstr>Demo 1</vt:lpstr>
      <vt:lpstr>PowerPoint Presentation</vt:lpstr>
      <vt:lpstr>Настройка запуска в пайплайне</vt:lpstr>
      <vt:lpstr>PowerPoint Presentation</vt:lpstr>
      <vt:lpstr>PowerPoint Presentation</vt:lpstr>
      <vt:lpstr>Не нужна вся информация объекта – анонимные типы, фильтры</vt:lpstr>
      <vt:lpstr>Не нужна вся информация объекта – фильтры (в Verify)</vt:lpstr>
      <vt:lpstr>PowerPoint Presentation</vt:lpstr>
      <vt:lpstr>PowerPoint Presentation</vt:lpstr>
      <vt:lpstr>Врапперы – один из способов привести DateTime/GUID к статичным данным</vt:lpstr>
      <vt:lpstr>PowerPoint Presentation</vt:lpstr>
      <vt:lpstr>Demo 2</vt:lpstr>
      <vt:lpstr>PowerPoint Presentation</vt:lpstr>
      <vt:lpstr>Пример ASCII таблицы</vt:lpstr>
      <vt:lpstr>DataTable как результат работы метода</vt:lpstr>
      <vt:lpstr>PowerPoint Presentation</vt:lpstr>
      <vt:lpstr>Demo 3</vt:lpstr>
      <vt:lpstr>Часть 2. Рост сложности секции Arrange</vt:lpstr>
      <vt:lpstr>PowerPoint Presentation</vt:lpstr>
      <vt:lpstr>InlineData и MemberData</vt:lpstr>
      <vt:lpstr>PowerPoint Presentation</vt:lpstr>
      <vt:lpstr>PowerPoint Presentation</vt:lpstr>
      <vt:lpstr>Атрибуты [InlineData], [MemberData] + получение данных из внешнего файла </vt:lpstr>
      <vt:lpstr>Парсинг при помощи F#</vt:lpstr>
      <vt:lpstr>Demo 4</vt:lpstr>
      <vt:lpstr>PowerPoint Presentation</vt:lpstr>
      <vt:lpstr>PowerPoint Presentation</vt:lpstr>
      <vt:lpstr>PowerPoint Presentation</vt:lpstr>
      <vt:lpstr>Пример гибридного теста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Аппрувал-тестирование в .NET</dc:title>
  <dc:creator>Konstantin Finagin</dc:creator>
  <cp:lastModifiedBy>Konstantin Finagin</cp:lastModifiedBy>
  <cp:revision>107</cp:revision>
  <dcterms:created xsi:type="dcterms:W3CDTF">2025-05-20T21:16:07Z</dcterms:created>
  <dcterms:modified xsi:type="dcterms:W3CDTF">2025-05-26T09:19:30Z</dcterms:modified>
</cp:coreProperties>
</file>